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49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x="18288000" cy="10287000"/>
  <p:notesSz cx="6858000" cy="9144000"/>
  <p:embeddedFontLst>
    <p:embeddedFont>
      <p:font typeface="Pagkaki" charset="1" panose="00000500000000000000"/>
      <p:regular r:id="rId46"/>
    </p:embeddedFont>
    <p:embeddedFont>
      <p:font typeface="AC Diary Girl" charset="1" panose="02000603000000000000"/>
      <p:regular r:id="rId47"/>
    </p:embeddedFont>
    <p:embeddedFont>
      <p:font typeface="AC Diary Girl Bold" charset="1" panose="02000603000000000000"/>
      <p:regular r:id="rId4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notesMasters/notesMaster1.xml" Type="http://schemas.openxmlformats.org/officeDocument/2006/relationships/notesMaster"/><Relationship Id="rId5" Target="tableStyles.xml" Type="http://schemas.openxmlformats.org/officeDocument/2006/relationships/tableStyles"/><Relationship Id="rId50" Target="theme/theme2.xml" Type="http://schemas.openxmlformats.org/officeDocument/2006/relationships/theme"/><Relationship Id="rId51" Target="notesSlides/notesSlide1.xml" Type="http://schemas.openxmlformats.org/officeDocument/2006/relationships/notesSlide"/><Relationship Id="rId52" Target="notesSlides/notesSlide2.xml" Type="http://schemas.openxmlformats.org/officeDocument/2006/relationships/notesSlide"/><Relationship Id="rId53" Target="notesSlides/notesSlide3.xml" Type="http://schemas.openxmlformats.org/officeDocument/2006/relationships/notesSlide"/><Relationship Id="rId54" Target="notesSlides/notesSlide4.xml" Type="http://schemas.openxmlformats.org/officeDocument/2006/relationships/notesSlide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jpe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9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3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Mention why Random Forest Classifier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Mention why Random Forest Classifier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Mention why Random Forest Classifier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Remove Age from graph to get rid of skew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png" Type="http://schemas.openxmlformats.org/officeDocument/2006/relationships/image"/><Relationship Id="rId20" Target="../media/image19.svg" Type="http://schemas.openxmlformats.org/officeDocument/2006/relationships/image"/><Relationship Id="rId21" Target="../media/image20.png" Type="http://schemas.openxmlformats.org/officeDocument/2006/relationships/image"/><Relationship Id="rId22" Target="../media/image21.svg" Type="http://schemas.openxmlformats.org/officeDocument/2006/relationships/image"/><Relationship Id="rId23" Target="../media/image22.jpeg" Type="http://schemas.openxmlformats.org/officeDocument/2006/relationships/image"/><Relationship Id="rId24" Target="../media/image23.jpeg" Type="http://schemas.openxmlformats.org/officeDocument/2006/relationships/image"/><Relationship Id="rId25" Target="../media/image24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20.png" Type="http://schemas.openxmlformats.org/officeDocument/2006/relationships/image"/><Relationship Id="rId12" Target="../media/image2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30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20.png" Type="http://schemas.openxmlformats.org/officeDocument/2006/relationships/image"/><Relationship Id="rId12" Target="../media/image2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3.png" Type="http://schemas.openxmlformats.org/officeDocument/2006/relationships/image"/><Relationship Id="rId11" Target="../media/image34.svg" Type="http://schemas.openxmlformats.org/officeDocument/2006/relationships/image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31.png" Type="http://schemas.openxmlformats.org/officeDocument/2006/relationships/image"/><Relationship Id="rId9" Target="../media/image32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31.png" Type="http://schemas.openxmlformats.org/officeDocument/2006/relationships/image"/><Relationship Id="rId9" Target="../media/image32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35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3.png" Type="http://schemas.openxmlformats.org/officeDocument/2006/relationships/image"/><Relationship Id="rId11" Target="../media/image34.svg" Type="http://schemas.openxmlformats.org/officeDocument/2006/relationships/image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31.png" Type="http://schemas.openxmlformats.org/officeDocument/2006/relationships/image"/><Relationship Id="rId9" Target="../media/image3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20.png" Type="http://schemas.openxmlformats.org/officeDocument/2006/relationships/image"/><Relationship Id="rId12" Target="../media/image2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36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37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38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39.png" Type="http://schemas.openxmlformats.org/officeDocument/2006/relationships/image"/><Relationship Id="rId14" Target="../media/image40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20.png" Type="http://schemas.openxmlformats.org/officeDocument/2006/relationships/image"/><Relationship Id="rId12" Target="../media/image2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41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42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43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44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45.png" Type="http://schemas.openxmlformats.org/officeDocument/2006/relationships/image"/><Relationship Id="rId14" Target="../media/image46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20.png" Type="http://schemas.openxmlformats.org/officeDocument/2006/relationships/image"/><Relationship Id="rId12" Target="../media/image2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20.png" Type="http://schemas.openxmlformats.org/officeDocument/2006/relationships/image"/><Relationship Id="rId12" Target="../media/image2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png" Type="http://schemas.openxmlformats.org/officeDocument/2006/relationships/image"/><Relationship Id="rId11" Target="../media/image19.svg" Type="http://schemas.openxmlformats.org/officeDocument/2006/relationships/image"/><Relationship Id="rId12" Target="../media/image14.png" Type="http://schemas.openxmlformats.org/officeDocument/2006/relationships/image"/><Relationship Id="rId13" Target="../media/image15.svg" Type="http://schemas.openxmlformats.org/officeDocument/2006/relationships/image"/><Relationship Id="rId14" Target="../media/image47.png" Type="http://schemas.openxmlformats.org/officeDocument/2006/relationships/image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48.png" Type="http://schemas.openxmlformats.org/officeDocument/2006/relationships/image"/><Relationship Id="rId14" Target="../media/image4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50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51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52.png" Type="http://schemas.openxmlformats.org/officeDocument/2006/relationships/image"/><Relationship Id="rId14" Target="../media/image53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54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55.png" Type="http://schemas.openxmlformats.org/officeDocument/2006/relationships/image"/><Relationship Id="rId14" Target="../media/image56.png" Type="http://schemas.openxmlformats.org/officeDocument/2006/relationships/image"/><Relationship Id="rId15" Target="../media/image57.png" Type="http://schemas.openxmlformats.org/officeDocument/2006/relationships/image"/><Relationship Id="rId16" Target="../media/image58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25.jpe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20.png" Type="http://schemas.openxmlformats.org/officeDocument/2006/relationships/image"/><Relationship Id="rId12" Target="../media/image2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26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27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28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13" Target="../media/image2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98827" y="-1932767"/>
            <a:ext cx="21557990" cy="14578591"/>
            <a:chOff x="0" y="0"/>
            <a:chExt cx="28743987" cy="194381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743987" cy="19438121"/>
            </a:xfrm>
            <a:custGeom>
              <a:avLst/>
              <a:gdLst/>
              <a:ahLst/>
              <a:cxnLst/>
              <a:rect r="r" b="b" t="t" l="l"/>
              <a:pathLst>
                <a:path h="19438121" w="28743987">
                  <a:moveTo>
                    <a:pt x="0" y="0"/>
                  </a:moveTo>
                  <a:lnTo>
                    <a:pt x="28743987" y="0"/>
                  </a:lnTo>
                  <a:lnTo>
                    <a:pt x="28743987" y="19438121"/>
                  </a:lnTo>
                  <a:lnTo>
                    <a:pt x="0" y="19438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054747" y="924082"/>
              <a:ext cx="16612467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16612467">
                  <a:moveTo>
                    <a:pt x="0" y="0"/>
                  </a:moveTo>
                  <a:lnTo>
                    <a:pt x="16612467" y="0"/>
                  </a:lnTo>
                  <a:lnTo>
                    <a:pt x="16612467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01577" y="924082"/>
              <a:ext cx="9953171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9953171">
                  <a:moveTo>
                    <a:pt x="0" y="0"/>
                  </a:moveTo>
                  <a:lnTo>
                    <a:pt x="9953170" y="0"/>
                  </a:lnTo>
                  <a:lnTo>
                    <a:pt x="9953170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true" flipV="false" rot="-1184806">
            <a:off x="7967949" y="747994"/>
            <a:ext cx="8115595" cy="2267510"/>
          </a:xfrm>
          <a:custGeom>
            <a:avLst/>
            <a:gdLst/>
            <a:ahLst/>
            <a:cxnLst/>
            <a:rect r="r" b="b" t="t" l="l"/>
            <a:pathLst>
              <a:path h="2267510" w="8115595">
                <a:moveTo>
                  <a:pt x="8115595" y="0"/>
                </a:moveTo>
                <a:lnTo>
                  <a:pt x="0" y="0"/>
                </a:lnTo>
                <a:lnTo>
                  <a:pt x="0" y="2267510"/>
                </a:lnTo>
                <a:lnTo>
                  <a:pt x="8115595" y="2267510"/>
                </a:lnTo>
                <a:lnTo>
                  <a:pt x="8115595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616277">
            <a:off x="10430044" y="5697560"/>
            <a:ext cx="8115595" cy="2267510"/>
          </a:xfrm>
          <a:custGeom>
            <a:avLst/>
            <a:gdLst/>
            <a:ahLst/>
            <a:cxnLst/>
            <a:rect r="r" b="b" t="t" l="l"/>
            <a:pathLst>
              <a:path h="2267510" w="8115595">
                <a:moveTo>
                  <a:pt x="0" y="0"/>
                </a:moveTo>
                <a:lnTo>
                  <a:pt x="8115595" y="0"/>
                </a:lnTo>
                <a:lnTo>
                  <a:pt x="8115595" y="2267509"/>
                </a:lnTo>
                <a:lnTo>
                  <a:pt x="0" y="226750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84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-29491" b="-274138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6308422">
            <a:off x="7851745" y="1222626"/>
            <a:ext cx="3690607" cy="3765926"/>
          </a:xfrm>
          <a:custGeom>
            <a:avLst/>
            <a:gdLst/>
            <a:ahLst/>
            <a:cxnLst/>
            <a:rect r="r" b="b" t="t" l="l"/>
            <a:pathLst>
              <a:path h="3765926" w="3690607">
                <a:moveTo>
                  <a:pt x="0" y="0"/>
                </a:moveTo>
                <a:lnTo>
                  <a:pt x="3690607" y="0"/>
                </a:lnTo>
                <a:lnTo>
                  <a:pt x="3690607" y="3765926"/>
                </a:lnTo>
                <a:lnTo>
                  <a:pt x="0" y="376592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05944">
            <a:off x="10939103" y="7265642"/>
            <a:ext cx="2399982" cy="4391655"/>
          </a:xfrm>
          <a:custGeom>
            <a:avLst/>
            <a:gdLst/>
            <a:ahLst/>
            <a:cxnLst/>
            <a:rect r="r" b="b" t="t" l="l"/>
            <a:pathLst>
              <a:path h="4391655" w="2399982">
                <a:moveTo>
                  <a:pt x="0" y="0"/>
                </a:moveTo>
                <a:lnTo>
                  <a:pt x="2399982" y="0"/>
                </a:lnTo>
                <a:lnTo>
                  <a:pt x="2399982" y="4391654"/>
                </a:lnTo>
                <a:lnTo>
                  <a:pt x="0" y="439165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alphaModFix amt="83000"/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-277150" t="-56615" r="-12814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756497">
            <a:off x="14749199" y="827086"/>
            <a:ext cx="3690607" cy="3765926"/>
          </a:xfrm>
          <a:custGeom>
            <a:avLst/>
            <a:gdLst/>
            <a:ahLst/>
            <a:cxnLst/>
            <a:rect r="r" b="b" t="t" l="l"/>
            <a:pathLst>
              <a:path h="3765926" w="3690607">
                <a:moveTo>
                  <a:pt x="0" y="0"/>
                </a:moveTo>
                <a:lnTo>
                  <a:pt x="3690607" y="0"/>
                </a:lnTo>
                <a:lnTo>
                  <a:pt x="3690607" y="3765926"/>
                </a:lnTo>
                <a:lnTo>
                  <a:pt x="0" y="376592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1201736">
            <a:off x="15021142" y="7964957"/>
            <a:ext cx="3690607" cy="3765926"/>
          </a:xfrm>
          <a:custGeom>
            <a:avLst/>
            <a:gdLst/>
            <a:ahLst/>
            <a:cxnLst/>
            <a:rect r="r" b="b" t="t" l="l"/>
            <a:pathLst>
              <a:path h="3765926" w="3690607">
                <a:moveTo>
                  <a:pt x="0" y="0"/>
                </a:moveTo>
                <a:lnTo>
                  <a:pt x="3690607" y="0"/>
                </a:lnTo>
                <a:lnTo>
                  <a:pt x="3690607" y="3765925"/>
                </a:lnTo>
                <a:lnTo>
                  <a:pt x="0" y="376592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9080303" y="1236324"/>
            <a:ext cx="616745" cy="750857"/>
            <a:chOff x="0" y="0"/>
            <a:chExt cx="822327" cy="100114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510144" y="814807"/>
              <a:ext cx="156313" cy="156313"/>
            </a:xfrm>
            <a:custGeom>
              <a:avLst/>
              <a:gdLst/>
              <a:ahLst/>
              <a:cxnLst/>
              <a:rect r="r" b="b" t="t" l="l"/>
              <a:pathLst>
                <a:path h="156313" w="156313">
                  <a:moveTo>
                    <a:pt x="0" y="0"/>
                  </a:moveTo>
                  <a:lnTo>
                    <a:pt x="156313" y="0"/>
                  </a:lnTo>
                  <a:lnTo>
                    <a:pt x="156313" y="156313"/>
                  </a:lnTo>
                  <a:lnTo>
                    <a:pt x="0" y="156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4" id="14"/>
            <p:cNvGrpSpPr/>
            <p:nvPr/>
          </p:nvGrpSpPr>
          <p:grpSpPr>
            <a:xfrm rot="0">
              <a:off x="547350" y="852013"/>
              <a:ext cx="81900" cy="81900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7" id="17"/>
            <p:cNvSpPr/>
            <p:nvPr/>
          </p:nvSpPr>
          <p:spPr>
            <a:xfrm flipH="false" flipV="false" rot="-1364219">
              <a:off x="146287" y="68823"/>
              <a:ext cx="529752" cy="863496"/>
            </a:xfrm>
            <a:custGeom>
              <a:avLst/>
              <a:gdLst/>
              <a:ahLst/>
              <a:cxnLst/>
              <a:rect r="r" b="b" t="t" l="l"/>
              <a:pathLst>
                <a:path h="863496" w="529752">
                  <a:moveTo>
                    <a:pt x="0" y="0"/>
                  </a:moveTo>
                  <a:lnTo>
                    <a:pt x="529753" y="0"/>
                  </a:lnTo>
                  <a:lnTo>
                    <a:pt x="529753" y="863496"/>
                  </a:lnTo>
                  <a:lnTo>
                    <a:pt x="0" y="8634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2603062">
            <a:off x="16060096" y="734263"/>
            <a:ext cx="629219" cy="766043"/>
            <a:chOff x="0" y="0"/>
            <a:chExt cx="838959" cy="102139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520462" y="831287"/>
              <a:ext cx="159474" cy="159474"/>
            </a:xfrm>
            <a:custGeom>
              <a:avLst/>
              <a:gdLst/>
              <a:ahLst/>
              <a:cxnLst/>
              <a:rect r="r" b="b" t="t" l="l"/>
              <a:pathLst>
                <a:path h="159474" w="159474">
                  <a:moveTo>
                    <a:pt x="0" y="0"/>
                  </a:moveTo>
                  <a:lnTo>
                    <a:pt x="159474" y="0"/>
                  </a:lnTo>
                  <a:lnTo>
                    <a:pt x="159474" y="159474"/>
                  </a:lnTo>
                  <a:lnTo>
                    <a:pt x="0" y="1594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558420" y="869245"/>
              <a:ext cx="83557" cy="83557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6200" y="0"/>
                <a:ext cx="660400" cy="7366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500"/>
                  </a:lnSpc>
                </a:pPr>
              </a:p>
            </p:txBody>
          </p:sp>
        </p:grpSp>
        <p:sp>
          <p:nvSpPr>
            <p:cNvPr name="Freeform 23" id="23"/>
            <p:cNvSpPr/>
            <p:nvPr/>
          </p:nvSpPr>
          <p:spPr>
            <a:xfrm flipH="false" flipV="false" rot="-1364219">
              <a:off x="149246" y="70215"/>
              <a:ext cx="540467" cy="880960"/>
            </a:xfrm>
            <a:custGeom>
              <a:avLst/>
              <a:gdLst/>
              <a:ahLst/>
              <a:cxnLst/>
              <a:rect r="r" b="b" t="t" l="l"/>
              <a:pathLst>
                <a:path h="880960" w="540467">
                  <a:moveTo>
                    <a:pt x="0" y="0"/>
                  </a:moveTo>
                  <a:lnTo>
                    <a:pt x="540467" y="0"/>
                  </a:lnTo>
                  <a:lnTo>
                    <a:pt x="540467" y="880961"/>
                  </a:lnTo>
                  <a:lnTo>
                    <a:pt x="0" y="8809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7189493" y="8016933"/>
            <a:ext cx="770873" cy="724057"/>
            <a:chOff x="0" y="0"/>
            <a:chExt cx="1027830" cy="965410"/>
          </a:xfrm>
        </p:grpSpPr>
        <p:sp>
          <p:nvSpPr>
            <p:cNvPr name="Freeform 25" id="25"/>
            <p:cNvSpPr/>
            <p:nvPr/>
          </p:nvSpPr>
          <p:spPr>
            <a:xfrm flipH="false" flipV="false" rot="2603062">
              <a:off x="74067" y="662383"/>
              <a:ext cx="159474" cy="159474"/>
            </a:xfrm>
            <a:custGeom>
              <a:avLst/>
              <a:gdLst/>
              <a:ahLst/>
              <a:cxnLst/>
              <a:rect r="r" b="b" t="t" l="l"/>
              <a:pathLst>
                <a:path h="159474" w="159474">
                  <a:moveTo>
                    <a:pt x="0" y="0"/>
                  </a:moveTo>
                  <a:lnTo>
                    <a:pt x="159474" y="0"/>
                  </a:lnTo>
                  <a:lnTo>
                    <a:pt x="159474" y="159474"/>
                  </a:lnTo>
                  <a:lnTo>
                    <a:pt x="0" y="1594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6" id="26"/>
            <p:cNvGrpSpPr/>
            <p:nvPr/>
          </p:nvGrpSpPr>
          <p:grpSpPr>
            <a:xfrm rot="2603062">
              <a:off x="112026" y="700342"/>
              <a:ext cx="83557" cy="83557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10175" lIns="10175" bIns="10175" rIns="10175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29" id="29"/>
            <p:cNvSpPr/>
            <p:nvPr/>
          </p:nvSpPr>
          <p:spPr>
            <a:xfrm flipH="true" flipV="false" rot="3146889">
              <a:off x="243682" y="42225"/>
              <a:ext cx="540467" cy="880960"/>
            </a:xfrm>
            <a:custGeom>
              <a:avLst/>
              <a:gdLst/>
              <a:ahLst/>
              <a:cxnLst/>
              <a:rect r="r" b="b" t="t" l="l"/>
              <a:pathLst>
                <a:path h="880960" w="540467">
                  <a:moveTo>
                    <a:pt x="540466" y="0"/>
                  </a:moveTo>
                  <a:lnTo>
                    <a:pt x="0" y="0"/>
                  </a:lnTo>
                  <a:lnTo>
                    <a:pt x="0" y="880960"/>
                  </a:lnTo>
                  <a:lnTo>
                    <a:pt x="540466" y="880960"/>
                  </a:lnTo>
                  <a:lnTo>
                    <a:pt x="540466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0" id="30"/>
          <p:cNvGrpSpPr/>
          <p:nvPr/>
        </p:nvGrpSpPr>
        <p:grpSpPr>
          <a:xfrm rot="-1867186">
            <a:off x="11753658" y="6753600"/>
            <a:ext cx="770873" cy="724057"/>
            <a:chOff x="0" y="0"/>
            <a:chExt cx="1027830" cy="965410"/>
          </a:xfrm>
        </p:grpSpPr>
        <p:sp>
          <p:nvSpPr>
            <p:cNvPr name="Freeform 31" id="31"/>
            <p:cNvSpPr/>
            <p:nvPr/>
          </p:nvSpPr>
          <p:spPr>
            <a:xfrm flipH="false" flipV="false" rot="2603062">
              <a:off x="74067" y="662383"/>
              <a:ext cx="159474" cy="159474"/>
            </a:xfrm>
            <a:custGeom>
              <a:avLst/>
              <a:gdLst/>
              <a:ahLst/>
              <a:cxnLst/>
              <a:rect r="r" b="b" t="t" l="l"/>
              <a:pathLst>
                <a:path h="159474" w="159474">
                  <a:moveTo>
                    <a:pt x="0" y="0"/>
                  </a:moveTo>
                  <a:lnTo>
                    <a:pt x="159474" y="0"/>
                  </a:lnTo>
                  <a:lnTo>
                    <a:pt x="159474" y="159474"/>
                  </a:lnTo>
                  <a:lnTo>
                    <a:pt x="0" y="1594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32" id="32"/>
            <p:cNvGrpSpPr/>
            <p:nvPr/>
          </p:nvGrpSpPr>
          <p:grpSpPr>
            <a:xfrm rot="2603062">
              <a:off x="112026" y="700342"/>
              <a:ext cx="83557" cy="83557"/>
              <a:chOff x="0" y="0"/>
              <a:chExt cx="812800" cy="81280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10175" lIns="10175" bIns="10175" rIns="10175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35" id="35"/>
            <p:cNvSpPr/>
            <p:nvPr/>
          </p:nvSpPr>
          <p:spPr>
            <a:xfrm flipH="true" flipV="false" rot="3146889">
              <a:off x="243682" y="42225"/>
              <a:ext cx="540467" cy="880960"/>
            </a:xfrm>
            <a:custGeom>
              <a:avLst/>
              <a:gdLst/>
              <a:ahLst/>
              <a:cxnLst/>
              <a:rect r="r" b="b" t="t" l="l"/>
              <a:pathLst>
                <a:path h="880960" w="540467">
                  <a:moveTo>
                    <a:pt x="540466" y="0"/>
                  </a:moveTo>
                  <a:lnTo>
                    <a:pt x="0" y="0"/>
                  </a:lnTo>
                  <a:lnTo>
                    <a:pt x="0" y="880960"/>
                  </a:lnTo>
                  <a:lnTo>
                    <a:pt x="540466" y="880960"/>
                  </a:lnTo>
                  <a:lnTo>
                    <a:pt x="540466" y="0"/>
                  </a:lnTo>
                  <a:close/>
                </a:path>
              </a:pathLst>
            </a:custGeom>
            <a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36" id="36"/>
          <p:cNvSpPr/>
          <p:nvPr/>
        </p:nvSpPr>
        <p:spPr>
          <a:xfrm flipH="false" flipV="false" rot="899951">
            <a:off x="12867939" y="4702536"/>
            <a:ext cx="3809834" cy="2569906"/>
          </a:xfrm>
          <a:custGeom>
            <a:avLst/>
            <a:gdLst/>
            <a:ahLst/>
            <a:cxnLst/>
            <a:rect r="r" b="b" t="t" l="l"/>
            <a:pathLst>
              <a:path h="2569906" w="3809834">
                <a:moveTo>
                  <a:pt x="0" y="0"/>
                </a:moveTo>
                <a:lnTo>
                  <a:pt x="3809834" y="0"/>
                </a:lnTo>
                <a:lnTo>
                  <a:pt x="3809834" y="2569907"/>
                </a:lnTo>
                <a:lnTo>
                  <a:pt x="0" y="2569907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7" id="37"/>
          <p:cNvGrpSpPr/>
          <p:nvPr/>
        </p:nvGrpSpPr>
        <p:grpSpPr>
          <a:xfrm rot="0">
            <a:off x="14885767" y="4485292"/>
            <a:ext cx="657961" cy="618003"/>
            <a:chOff x="0" y="0"/>
            <a:chExt cx="877282" cy="824004"/>
          </a:xfrm>
        </p:grpSpPr>
        <p:sp>
          <p:nvSpPr>
            <p:cNvPr name="Freeform 38" id="38"/>
            <p:cNvSpPr/>
            <p:nvPr/>
          </p:nvSpPr>
          <p:spPr>
            <a:xfrm flipH="false" flipV="false" rot="2603062">
              <a:off x="63218" y="565362"/>
              <a:ext cx="136116" cy="136116"/>
            </a:xfrm>
            <a:custGeom>
              <a:avLst/>
              <a:gdLst/>
              <a:ahLst/>
              <a:cxnLst/>
              <a:rect r="r" b="b" t="t" l="l"/>
              <a:pathLst>
                <a:path h="136116" w="136116">
                  <a:moveTo>
                    <a:pt x="0" y="0"/>
                  </a:moveTo>
                  <a:lnTo>
                    <a:pt x="136116" y="0"/>
                  </a:lnTo>
                  <a:lnTo>
                    <a:pt x="136116" y="136116"/>
                  </a:lnTo>
                  <a:lnTo>
                    <a:pt x="0" y="1361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39" id="39"/>
            <p:cNvGrpSpPr/>
            <p:nvPr/>
          </p:nvGrpSpPr>
          <p:grpSpPr>
            <a:xfrm rot="2603062">
              <a:off x="95617" y="597761"/>
              <a:ext cx="71318" cy="71318"/>
              <a:chOff x="0" y="0"/>
              <a:chExt cx="812800" cy="8128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10175" lIns="10175" bIns="10175" rIns="10175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42" id="42"/>
            <p:cNvSpPr/>
            <p:nvPr/>
          </p:nvSpPr>
          <p:spPr>
            <a:xfrm flipH="true" flipV="false" rot="3146889">
              <a:off x="207989" y="36040"/>
              <a:ext cx="461303" cy="751924"/>
            </a:xfrm>
            <a:custGeom>
              <a:avLst/>
              <a:gdLst/>
              <a:ahLst/>
              <a:cxnLst/>
              <a:rect r="r" b="b" t="t" l="l"/>
              <a:pathLst>
                <a:path h="751924" w="461303">
                  <a:moveTo>
                    <a:pt x="461303" y="0"/>
                  </a:moveTo>
                  <a:lnTo>
                    <a:pt x="0" y="0"/>
                  </a:lnTo>
                  <a:lnTo>
                    <a:pt x="0" y="751924"/>
                  </a:lnTo>
                  <a:lnTo>
                    <a:pt x="461303" y="751924"/>
                  </a:lnTo>
                  <a:lnTo>
                    <a:pt x="461303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43" id="43"/>
          <p:cNvSpPr/>
          <p:nvPr/>
        </p:nvSpPr>
        <p:spPr>
          <a:xfrm flipH="false" flipV="false" rot="0">
            <a:off x="825785" y="2147644"/>
            <a:ext cx="10189610" cy="6873355"/>
          </a:xfrm>
          <a:custGeom>
            <a:avLst/>
            <a:gdLst/>
            <a:ahLst/>
            <a:cxnLst/>
            <a:rect r="r" b="b" t="t" l="l"/>
            <a:pathLst>
              <a:path h="6873355" w="10189610">
                <a:moveTo>
                  <a:pt x="0" y="0"/>
                </a:moveTo>
                <a:lnTo>
                  <a:pt x="10189610" y="0"/>
                </a:lnTo>
                <a:lnTo>
                  <a:pt x="10189610" y="6873355"/>
                </a:lnTo>
                <a:lnTo>
                  <a:pt x="0" y="6873355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-511856">
            <a:off x="630291" y="616040"/>
            <a:ext cx="12702043" cy="15108331"/>
          </a:xfrm>
          <a:custGeom>
            <a:avLst/>
            <a:gdLst/>
            <a:ahLst/>
            <a:cxnLst/>
            <a:rect r="r" b="b" t="t" l="l"/>
            <a:pathLst>
              <a:path h="15108331" w="12702043">
                <a:moveTo>
                  <a:pt x="0" y="0"/>
                </a:moveTo>
                <a:lnTo>
                  <a:pt x="12702043" y="0"/>
                </a:lnTo>
                <a:lnTo>
                  <a:pt x="12702043" y="15108331"/>
                </a:lnTo>
                <a:lnTo>
                  <a:pt x="0" y="1510833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5" id="45"/>
          <p:cNvSpPr/>
          <p:nvPr/>
        </p:nvSpPr>
        <p:spPr>
          <a:xfrm flipH="false" flipV="false" rot="-768465">
            <a:off x="15511077" y="1633990"/>
            <a:ext cx="2200693" cy="2396153"/>
          </a:xfrm>
          <a:custGeom>
            <a:avLst/>
            <a:gdLst/>
            <a:ahLst/>
            <a:cxnLst/>
            <a:rect r="r" b="b" t="t" l="l"/>
            <a:pathLst>
              <a:path h="2396153" w="2200693">
                <a:moveTo>
                  <a:pt x="0" y="0"/>
                </a:moveTo>
                <a:lnTo>
                  <a:pt x="2200693" y="0"/>
                </a:lnTo>
                <a:lnTo>
                  <a:pt x="2200693" y="2396153"/>
                </a:lnTo>
                <a:lnTo>
                  <a:pt x="0" y="2396153"/>
                </a:lnTo>
                <a:lnTo>
                  <a:pt x="0" y="0"/>
                </a:lnTo>
                <a:close/>
              </a:path>
            </a:pathLst>
          </a:custGeom>
          <a:blipFill>
            <a:blip r:embed="rId23"/>
            <a:stretch>
              <a:fillRect l="-1576" t="0" r="-74288" b="-7679"/>
            </a:stretch>
          </a:blipFill>
        </p:spPr>
      </p:sp>
      <p:sp>
        <p:nvSpPr>
          <p:cNvPr name="Freeform 46" id="46"/>
          <p:cNvSpPr/>
          <p:nvPr/>
        </p:nvSpPr>
        <p:spPr>
          <a:xfrm flipH="false" flipV="false" rot="1293353">
            <a:off x="15759094" y="8865581"/>
            <a:ext cx="3000412" cy="1846407"/>
          </a:xfrm>
          <a:custGeom>
            <a:avLst/>
            <a:gdLst/>
            <a:ahLst/>
            <a:cxnLst/>
            <a:rect r="r" b="b" t="t" l="l"/>
            <a:pathLst>
              <a:path h="1846407" w="3000412">
                <a:moveTo>
                  <a:pt x="0" y="0"/>
                </a:moveTo>
                <a:lnTo>
                  <a:pt x="3000412" y="0"/>
                </a:lnTo>
                <a:lnTo>
                  <a:pt x="3000412" y="1846407"/>
                </a:lnTo>
                <a:lnTo>
                  <a:pt x="0" y="1846407"/>
                </a:lnTo>
                <a:lnTo>
                  <a:pt x="0" y="0"/>
                </a:lnTo>
                <a:close/>
              </a:path>
            </a:pathLst>
          </a:custGeom>
          <a:blipFill>
            <a:blip r:embed="rId24"/>
            <a:stretch>
              <a:fillRect l="0" t="0" r="0" b="0"/>
            </a:stretch>
          </a:blipFill>
        </p:spPr>
      </p:sp>
      <p:sp>
        <p:nvSpPr>
          <p:cNvPr name="Freeform 47" id="47"/>
          <p:cNvSpPr/>
          <p:nvPr/>
        </p:nvSpPr>
        <p:spPr>
          <a:xfrm flipH="false" flipV="false" rot="911646">
            <a:off x="13209031" y="5043385"/>
            <a:ext cx="3127649" cy="2029048"/>
          </a:xfrm>
          <a:custGeom>
            <a:avLst/>
            <a:gdLst/>
            <a:ahLst/>
            <a:cxnLst/>
            <a:rect r="r" b="b" t="t" l="l"/>
            <a:pathLst>
              <a:path h="2029048" w="3127649">
                <a:moveTo>
                  <a:pt x="0" y="0"/>
                </a:moveTo>
                <a:lnTo>
                  <a:pt x="3127649" y="0"/>
                </a:lnTo>
                <a:lnTo>
                  <a:pt x="3127649" y="2029049"/>
                </a:lnTo>
                <a:lnTo>
                  <a:pt x="0" y="2029049"/>
                </a:lnTo>
                <a:lnTo>
                  <a:pt x="0" y="0"/>
                </a:lnTo>
                <a:close/>
              </a:path>
            </a:pathLst>
          </a:custGeom>
          <a:blipFill>
            <a:blip r:embed="rId25"/>
            <a:stretch>
              <a:fillRect l="0" t="0" r="0" b="0"/>
            </a:stretch>
          </a:blipFill>
        </p:spPr>
      </p:sp>
      <p:sp>
        <p:nvSpPr>
          <p:cNvPr name="TextBox 48" id="48"/>
          <p:cNvSpPr txBox="true"/>
          <p:nvPr/>
        </p:nvSpPr>
        <p:spPr>
          <a:xfrm rot="0">
            <a:off x="1871147" y="3966911"/>
            <a:ext cx="8947381" cy="3380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21"/>
              </a:lnSpc>
            </a:pPr>
            <a:r>
              <a:rPr lang="en-US" sz="10925" spc="349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PREDICTING LA’S CRIMINALS 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993842" y="7404158"/>
            <a:ext cx="7394834" cy="612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4"/>
              </a:lnSpc>
            </a:pPr>
            <a:r>
              <a:rPr lang="en-US" sz="2499" spc="79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BY MAURICIO PALLARES, DEAN ROGGENBAUER, </a:t>
            </a:r>
          </a:p>
          <a:p>
            <a:pPr algn="l">
              <a:lnSpc>
                <a:spcPts val="2374"/>
              </a:lnSpc>
            </a:pPr>
            <a:r>
              <a:rPr lang="en-US" sz="2499" spc="79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&amp; MAX VALLADOLID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98827" y="-1932767"/>
            <a:ext cx="21557990" cy="14578591"/>
            <a:chOff x="0" y="0"/>
            <a:chExt cx="28743987" cy="194381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743987" cy="19438121"/>
            </a:xfrm>
            <a:custGeom>
              <a:avLst/>
              <a:gdLst/>
              <a:ahLst/>
              <a:cxnLst/>
              <a:rect r="r" b="b" t="t" l="l"/>
              <a:pathLst>
                <a:path h="19438121" w="28743987">
                  <a:moveTo>
                    <a:pt x="0" y="0"/>
                  </a:moveTo>
                  <a:lnTo>
                    <a:pt x="28743987" y="0"/>
                  </a:lnTo>
                  <a:lnTo>
                    <a:pt x="28743987" y="19438121"/>
                  </a:lnTo>
                  <a:lnTo>
                    <a:pt x="0" y="19438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054747" y="924082"/>
              <a:ext cx="16612467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16612467">
                  <a:moveTo>
                    <a:pt x="0" y="0"/>
                  </a:moveTo>
                  <a:lnTo>
                    <a:pt x="16612467" y="0"/>
                  </a:lnTo>
                  <a:lnTo>
                    <a:pt x="16612467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01577" y="924082"/>
              <a:ext cx="9953171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9953171">
                  <a:moveTo>
                    <a:pt x="0" y="0"/>
                  </a:moveTo>
                  <a:lnTo>
                    <a:pt x="9953170" y="0"/>
                  </a:lnTo>
                  <a:lnTo>
                    <a:pt x="9953170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144908" y="521437"/>
            <a:ext cx="13596142" cy="9171216"/>
          </a:xfrm>
          <a:custGeom>
            <a:avLst/>
            <a:gdLst/>
            <a:ahLst/>
            <a:cxnLst/>
            <a:rect r="r" b="b" t="t" l="l"/>
            <a:pathLst>
              <a:path h="9171216" w="13596142">
                <a:moveTo>
                  <a:pt x="0" y="0"/>
                </a:moveTo>
                <a:lnTo>
                  <a:pt x="13596142" y="0"/>
                </a:lnTo>
                <a:lnTo>
                  <a:pt x="13596142" y="9171215"/>
                </a:lnTo>
                <a:lnTo>
                  <a:pt x="0" y="917121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6047570">
            <a:off x="531062" y="-1826168"/>
            <a:ext cx="13664142" cy="16252690"/>
          </a:xfrm>
          <a:custGeom>
            <a:avLst/>
            <a:gdLst/>
            <a:ahLst/>
            <a:cxnLst/>
            <a:rect r="r" b="b" t="t" l="l"/>
            <a:pathLst>
              <a:path h="16252690" w="13664142">
                <a:moveTo>
                  <a:pt x="0" y="0"/>
                </a:moveTo>
                <a:lnTo>
                  <a:pt x="13664141" y="0"/>
                </a:lnTo>
                <a:lnTo>
                  <a:pt x="13664141" y="16252691"/>
                </a:lnTo>
                <a:lnTo>
                  <a:pt x="0" y="1625269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852457" y="4991105"/>
            <a:ext cx="9483854" cy="11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94"/>
              </a:lnSpc>
            </a:pPr>
            <a:r>
              <a:rPr lang="en-US" sz="7763" spc="248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MODELS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705694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642163" y="397810"/>
            <a:ext cx="13596142" cy="9171216"/>
          </a:xfrm>
          <a:custGeom>
            <a:avLst/>
            <a:gdLst/>
            <a:ahLst/>
            <a:cxnLst/>
            <a:rect r="r" b="b" t="t" l="l"/>
            <a:pathLst>
              <a:path h="9171216" w="13596142">
                <a:moveTo>
                  <a:pt x="0" y="0"/>
                </a:moveTo>
                <a:lnTo>
                  <a:pt x="13596142" y="0"/>
                </a:lnTo>
                <a:lnTo>
                  <a:pt x="13596142" y="9171216"/>
                </a:lnTo>
                <a:lnTo>
                  <a:pt x="0" y="917121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5900189" y="-266261"/>
            <a:ext cx="1540045" cy="1874929"/>
            <a:chOff x="0" y="0"/>
            <a:chExt cx="2053394" cy="249990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3856" y="2034616"/>
              <a:ext cx="390321" cy="390321"/>
            </a:xfrm>
            <a:custGeom>
              <a:avLst/>
              <a:gdLst/>
              <a:ahLst/>
              <a:cxnLst/>
              <a:rect r="r" b="b" t="t" l="l"/>
              <a:pathLst>
                <a:path h="390321" w="390321">
                  <a:moveTo>
                    <a:pt x="0" y="0"/>
                  </a:moveTo>
                  <a:lnTo>
                    <a:pt x="390321" y="0"/>
                  </a:lnTo>
                  <a:lnTo>
                    <a:pt x="390321" y="390321"/>
                  </a:lnTo>
                  <a:lnTo>
                    <a:pt x="0" y="3903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366762" y="2127522"/>
              <a:ext cx="204510" cy="204510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65287" y="171856"/>
              <a:ext cx="1322819" cy="2156195"/>
            </a:xfrm>
            <a:custGeom>
              <a:avLst/>
              <a:gdLst/>
              <a:ahLst/>
              <a:cxnLst/>
              <a:rect r="r" b="b" t="t" l="l"/>
              <a:pathLst>
                <a:path h="2156195" w="1322819">
                  <a:moveTo>
                    <a:pt x="0" y="0"/>
                  </a:moveTo>
                  <a:lnTo>
                    <a:pt x="1322819" y="0"/>
                  </a:lnTo>
                  <a:lnTo>
                    <a:pt x="1322819" y="2156194"/>
                  </a:lnTo>
                  <a:lnTo>
                    <a:pt x="0" y="21561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6708427" y="4549841"/>
            <a:ext cx="5885574" cy="4708459"/>
          </a:xfrm>
          <a:custGeom>
            <a:avLst/>
            <a:gdLst/>
            <a:ahLst/>
            <a:cxnLst/>
            <a:rect r="r" b="b" t="t" l="l"/>
            <a:pathLst>
              <a:path h="4708459" w="5885574">
                <a:moveTo>
                  <a:pt x="0" y="0"/>
                </a:moveTo>
                <a:lnTo>
                  <a:pt x="5885574" y="0"/>
                </a:lnTo>
                <a:lnTo>
                  <a:pt x="5885574" y="4708459"/>
                </a:lnTo>
                <a:lnTo>
                  <a:pt x="0" y="4708459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373737" y="3150280"/>
            <a:ext cx="11191551" cy="3665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7"/>
              </a:lnSpc>
            </a:pPr>
            <a:r>
              <a:rPr lang="en-US" sz="3455" spc="11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Combine the results of three different models to get demographic predictions:</a:t>
            </a:r>
          </a:p>
          <a:p>
            <a:pPr algn="l">
              <a:lnSpc>
                <a:spcPts val="4837"/>
              </a:lnSpc>
            </a:pPr>
          </a:p>
          <a:p>
            <a:pPr algn="l" marL="746073" indent="-373036" lvl="1">
              <a:lnSpc>
                <a:spcPts val="4837"/>
              </a:lnSpc>
              <a:buFont typeface="Arial"/>
              <a:buChar char="•"/>
            </a:pPr>
            <a:r>
              <a:rPr lang="en-US" sz="3455" spc="11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Gender</a:t>
            </a:r>
          </a:p>
          <a:p>
            <a:pPr algn="l" marL="746073" indent="-373036" lvl="1">
              <a:lnSpc>
                <a:spcPts val="4837"/>
              </a:lnSpc>
              <a:buFont typeface="Arial"/>
              <a:buChar char="•"/>
            </a:pPr>
            <a:r>
              <a:rPr lang="en-US" sz="3455" spc="11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Age</a:t>
            </a:r>
          </a:p>
          <a:p>
            <a:pPr algn="l" marL="746073" indent="-373036" lvl="1">
              <a:lnSpc>
                <a:spcPts val="4837"/>
              </a:lnSpc>
              <a:spcBef>
                <a:spcPct val="0"/>
              </a:spcBef>
              <a:buFont typeface="Arial"/>
              <a:buChar char="•"/>
            </a:pPr>
            <a:r>
              <a:rPr lang="en-US" sz="3455" spc="11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Ethnicity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59532" y="1780119"/>
            <a:ext cx="11097791" cy="1168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3"/>
              </a:lnSpc>
              <a:spcBef>
                <a:spcPct val="0"/>
              </a:spcBef>
            </a:pPr>
            <a:r>
              <a:rPr lang="en-US" sz="6902" spc="220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PREDICTING DEMOGRAPHICS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196302" y="1028700"/>
            <a:ext cx="3588043" cy="1090821"/>
            <a:chOff x="0" y="0"/>
            <a:chExt cx="4784058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784058" cy="1283519"/>
              <a:chOff x="0" y="0"/>
              <a:chExt cx="944999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944999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944999">
                    <a:moveTo>
                      <a:pt x="110043" y="0"/>
                    </a:moveTo>
                    <a:lnTo>
                      <a:pt x="834956" y="0"/>
                    </a:lnTo>
                    <a:cubicBezTo>
                      <a:pt x="895731" y="0"/>
                      <a:pt x="944999" y="49268"/>
                      <a:pt x="944999" y="110043"/>
                    </a:cubicBezTo>
                    <a:lnTo>
                      <a:pt x="944999" y="143492"/>
                    </a:lnTo>
                    <a:cubicBezTo>
                      <a:pt x="944999" y="172677"/>
                      <a:pt x="933405" y="200667"/>
                      <a:pt x="912768" y="221304"/>
                    </a:cubicBezTo>
                    <a:cubicBezTo>
                      <a:pt x="892131" y="241941"/>
                      <a:pt x="864142" y="253535"/>
                      <a:pt x="834956" y="253535"/>
                    </a:cubicBezTo>
                    <a:lnTo>
                      <a:pt x="110043" y="253535"/>
                    </a:lnTo>
                    <a:cubicBezTo>
                      <a:pt x="49268" y="253535"/>
                      <a:pt x="0" y="204267"/>
                      <a:pt x="0" y="143492"/>
                    </a:cubicBezTo>
                    <a:lnTo>
                      <a:pt x="0" y="110043"/>
                    </a:lnTo>
                    <a:cubicBezTo>
                      <a:pt x="0" y="80858"/>
                      <a:pt x="11594" y="52868"/>
                      <a:pt x="32231" y="32231"/>
                    </a:cubicBezTo>
                    <a:cubicBezTo>
                      <a:pt x="52868" y="11594"/>
                      <a:pt x="80858" y="0"/>
                      <a:pt x="11004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944999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476561" y="111615"/>
              <a:ext cx="3830935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Modeling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393514" y="4351680"/>
            <a:ext cx="2414107" cy="241410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35F53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Data Cleaning</a:t>
              </a: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179530" y="1181203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Process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4689647" y="4351680"/>
            <a:ext cx="2414107" cy="2414107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A060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Feature Engineering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8288619" y="4351680"/>
            <a:ext cx="2414107" cy="2414107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68C64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SMOTE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1581937" y="4351680"/>
            <a:ext cx="2414107" cy="2414107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GridSearchCV</a:t>
              </a:r>
            </a:p>
          </p:txBody>
        </p:sp>
      </p:grpSp>
      <p:sp>
        <p:nvSpPr>
          <p:cNvPr name="AutoShape 37" id="37"/>
          <p:cNvSpPr/>
          <p:nvPr/>
        </p:nvSpPr>
        <p:spPr>
          <a:xfrm>
            <a:off x="3807621" y="5558733"/>
            <a:ext cx="88202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8" id="38"/>
          <p:cNvSpPr/>
          <p:nvPr/>
        </p:nvSpPr>
        <p:spPr>
          <a:xfrm>
            <a:off x="7103753" y="5558733"/>
            <a:ext cx="118486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9" id="39"/>
          <p:cNvSpPr/>
          <p:nvPr/>
        </p:nvSpPr>
        <p:spPr>
          <a:xfrm>
            <a:off x="10702726" y="5558733"/>
            <a:ext cx="87921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40" id="40"/>
          <p:cNvGrpSpPr/>
          <p:nvPr/>
        </p:nvGrpSpPr>
        <p:grpSpPr>
          <a:xfrm rot="0">
            <a:off x="15177144" y="4351680"/>
            <a:ext cx="2414107" cy="2414107"/>
            <a:chOff x="0" y="0"/>
            <a:chExt cx="812800" cy="8128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Trained Model</a:t>
              </a:r>
            </a:p>
          </p:txBody>
        </p:sp>
      </p:grpSp>
      <p:sp>
        <p:nvSpPr>
          <p:cNvPr name="AutoShape 43" id="43"/>
          <p:cNvSpPr/>
          <p:nvPr/>
        </p:nvSpPr>
        <p:spPr>
          <a:xfrm>
            <a:off x="13996044" y="5558733"/>
            <a:ext cx="11811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196302" y="1028700"/>
            <a:ext cx="3588043" cy="1090821"/>
            <a:chOff x="0" y="0"/>
            <a:chExt cx="4784058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784058" cy="1283519"/>
              <a:chOff x="0" y="0"/>
              <a:chExt cx="944999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944999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944999">
                    <a:moveTo>
                      <a:pt x="110043" y="0"/>
                    </a:moveTo>
                    <a:lnTo>
                      <a:pt x="834956" y="0"/>
                    </a:lnTo>
                    <a:cubicBezTo>
                      <a:pt x="895731" y="0"/>
                      <a:pt x="944999" y="49268"/>
                      <a:pt x="944999" y="110043"/>
                    </a:cubicBezTo>
                    <a:lnTo>
                      <a:pt x="944999" y="143492"/>
                    </a:lnTo>
                    <a:cubicBezTo>
                      <a:pt x="944999" y="172677"/>
                      <a:pt x="933405" y="200667"/>
                      <a:pt x="912768" y="221304"/>
                    </a:cubicBezTo>
                    <a:cubicBezTo>
                      <a:pt x="892131" y="241941"/>
                      <a:pt x="864142" y="253535"/>
                      <a:pt x="834956" y="253535"/>
                    </a:cubicBezTo>
                    <a:lnTo>
                      <a:pt x="110043" y="253535"/>
                    </a:lnTo>
                    <a:cubicBezTo>
                      <a:pt x="49268" y="253535"/>
                      <a:pt x="0" y="204267"/>
                      <a:pt x="0" y="143492"/>
                    </a:cubicBezTo>
                    <a:lnTo>
                      <a:pt x="0" y="110043"/>
                    </a:lnTo>
                    <a:cubicBezTo>
                      <a:pt x="0" y="80858"/>
                      <a:pt x="11594" y="52868"/>
                      <a:pt x="32231" y="32231"/>
                    </a:cubicBezTo>
                    <a:cubicBezTo>
                      <a:pt x="52868" y="11594"/>
                      <a:pt x="80858" y="0"/>
                      <a:pt x="11004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944999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476561" y="111615"/>
              <a:ext cx="3830935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Modeling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3033582" y="4116063"/>
            <a:ext cx="1951047" cy="1727137"/>
            <a:chOff x="0" y="0"/>
            <a:chExt cx="918173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918174" cy="812800"/>
            </a:xfrm>
            <a:custGeom>
              <a:avLst/>
              <a:gdLst/>
              <a:ahLst/>
              <a:cxnLst/>
              <a:rect r="r" b="b" t="t" l="l"/>
              <a:pathLst>
                <a:path h="812800" w="918174">
                  <a:moveTo>
                    <a:pt x="459087" y="0"/>
                  </a:moveTo>
                  <a:cubicBezTo>
                    <a:pt x="205540" y="0"/>
                    <a:pt x="0" y="181951"/>
                    <a:pt x="0" y="406400"/>
                  </a:cubicBezTo>
                  <a:cubicBezTo>
                    <a:pt x="0" y="630849"/>
                    <a:pt x="205540" y="812800"/>
                    <a:pt x="459087" y="812800"/>
                  </a:cubicBezTo>
                  <a:cubicBezTo>
                    <a:pt x="712633" y="812800"/>
                    <a:pt x="918174" y="630849"/>
                    <a:pt x="918174" y="406400"/>
                  </a:cubicBezTo>
                  <a:cubicBezTo>
                    <a:pt x="918174" y="181951"/>
                    <a:pt x="712633" y="0"/>
                    <a:pt x="459087" y="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86079" y="9525"/>
              <a:ext cx="746016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XGBoost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3033582" y="6026871"/>
            <a:ext cx="1951047" cy="1727137"/>
            <a:chOff x="0" y="0"/>
            <a:chExt cx="918173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918174" cy="812800"/>
            </a:xfrm>
            <a:custGeom>
              <a:avLst/>
              <a:gdLst/>
              <a:ahLst/>
              <a:cxnLst/>
              <a:rect r="r" b="b" t="t" l="l"/>
              <a:pathLst>
                <a:path h="812800" w="918174">
                  <a:moveTo>
                    <a:pt x="459087" y="0"/>
                  </a:moveTo>
                  <a:cubicBezTo>
                    <a:pt x="205540" y="0"/>
                    <a:pt x="0" y="181951"/>
                    <a:pt x="0" y="406400"/>
                  </a:cubicBezTo>
                  <a:cubicBezTo>
                    <a:pt x="0" y="630849"/>
                    <a:pt x="205540" y="812800"/>
                    <a:pt x="459087" y="812800"/>
                  </a:cubicBezTo>
                  <a:cubicBezTo>
                    <a:pt x="712633" y="812800"/>
                    <a:pt x="918174" y="630849"/>
                    <a:pt x="918174" y="406400"/>
                  </a:cubicBezTo>
                  <a:cubicBezTo>
                    <a:pt x="918174" y="181951"/>
                    <a:pt x="712633" y="0"/>
                    <a:pt x="459087" y="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86079" y="9525"/>
              <a:ext cx="746016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Decision Tree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3033582" y="7934843"/>
            <a:ext cx="1951047" cy="1727137"/>
            <a:chOff x="0" y="0"/>
            <a:chExt cx="918173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918174" cy="812800"/>
            </a:xfrm>
            <a:custGeom>
              <a:avLst/>
              <a:gdLst/>
              <a:ahLst/>
              <a:cxnLst/>
              <a:rect r="r" b="b" t="t" l="l"/>
              <a:pathLst>
                <a:path h="812800" w="918174">
                  <a:moveTo>
                    <a:pt x="459087" y="0"/>
                  </a:moveTo>
                  <a:cubicBezTo>
                    <a:pt x="205540" y="0"/>
                    <a:pt x="0" y="181951"/>
                    <a:pt x="0" y="406400"/>
                  </a:cubicBezTo>
                  <a:cubicBezTo>
                    <a:pt x="0" y="630849"/>
                    <a:pt x="205540" y="812800"/>
                    <a:pt x="459087" y="812800"/>
                  </a:cubicBezTo>
                  <a:cubicBezTo>
                    <a:pt x="712633" y="812800"/>
                    <a:pt x="918174" y="630849"/>
                    <a:pt x="918174" y="406400"/>
                  </a:cubicBezTo>
                  <a:cubicBezTo>
                    <a:pt x="918174" y="181951"/>
                    <a:pt x="712633" y="0"/>
                    <a:pt x="459087" y="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86079" y="9525"/>
              <a:ext cx="746016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Random Forest</a:t>
              </a:r>
            </a:p>
          </p:txBody>
        </p:sp>
      </p:grpSp>
      <p:sp>
        <p:nvSpPr>
          <p:cNvPr name="AutoShape 33" id="33"/>
          <p:cNvSpPr/>
          <p:nvPr/>
        </p:nvSpPr>
        <p:spPr>
          <a:xfrm>
            <a:off x="4984629" y="4979632"/>
            <a:ext cx="2982800" cy="191080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4" id="34"/>
          <p:cNvGrpSpPr/>
          <p:nvPr/>
        </p:nvGrpSpPr>
        <p:grpSpPr>
          <a:xfrm rot="0">
            <a:off x="7967429" y="5771397"/>
            <a:ext cx="2591135" cy="2238085"/>
            <a:chOff x="0" y="0"/>
            <a:chExt cx="647020" cy="558862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647020" cy="558862"/>
            </a:xfrm>
            <a:custGeom>
              <a:avLst/>
              <a:gdLst/>
              <a:ahLst/>
              <a:cxnLst/>
              <a:rect r="r" b="b" t="t" l="l"/>
              <a:pathLst>
                <a:path h="558862" w="647020">
                  <a:moveTo>
                    <a:pt x="152380" y="0"/>
                  </a:moveTo>
                  <a:lnTo>
                    <a:pt x="494640" y="0"/>
                  </a:lnTo>
                  <a:cubicBezTo>
                    <a:pt x="535054" y="0"/>
                    <a:pt x="573812" y="16054"/>
                    <a:pt x="602389" y="44631"/>
                  </a:cubicBezTo>
                  <a:cubicBezTo>
                    <a:pt x="630966" y="73208"/>
                    <a:pt x="647020" y="111967"/>
                    <a:pt x="647020" y="152380"/>
                  </a:cubicBezTo>
                  <a:lnTo>
                    <a:pt x="647020" y="406482"/>
                  </a:lnTo>
                  <a:cubicBezTo>
                    <a:pt x="647020" y="446895"/>
                    <a:pt x="630966" y="485654"/>
                    <a:pt x="602389" y="514231"/>
                  </a:cubicBezTo>
                  <a:cubicBezTo>
                    <a:pt x="573812" y="542808"/>
                    <a:pt x="535054" y="558862"/>
                    <a:pt x="494640" y="558862"/>
                  </a:cubicBezTo>
                  <a:lnTo>
                    <a:pt x="152380" y="558862"/>
                  </a:lnTo>
                  <a:cubicBezTo>
                    <a:pt x="111967" y="558862"/>
                    <a:pt x="73208" y="542808"/>
                    <a:pt x="44631" y="514231"/>
                  </a:cubicBezTo>
                  <a:cubicBezTo>
                    <a:pt x="16054" y="485654"/>
                    <a:pt x="0" y="446895"/>
                    <a:pt x="0" y="406482"/>
                  </a:cubicBezTo>
                  <a:lnTo>
                    <a:pt x="0" y="152380"/>
                  </a:lnTo>
                  <a:cubicBezTo>
                    <a:pt x="0" y="111967"/>
                    <a:pt x="16054" y="73208"/>
                    <a:pt x="44631" y="44631"/>
                  </a:cubicBezTo>
                  <a:cubicBezTo>
                    <a:pt x="73208" y="16054"/>
                    <a:pt x="111967" y="0"/>
                    <a:pt x="152380" y="0"/>
                  </a:cubicBezTo>
                  <a:close/>
                </a:path>
              </a:pathLst>
            </a:custGeom>
            <a:solidFill>
              <a:srgbClr val="E1A060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66675"/>
              <a:ext cx="647020" cy="6255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Voting Classifier</a:t>
              </a: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1170005" y="2560475"/>
            <a:ext cx="16089295" cy="1137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  <a:spcBef>
                <a:spcPct val="0"/>
              </a:spcBef>
            </a:pPr>
            <a:r>
              <a:rPr lang="en-US" b="true" sz="3199" spc="102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For all three of the targets, we created multiple models that were ensembled at the end.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179530" y="993477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Process</a:t>
            </a:r>
          </a:p>
        </p:txBody>
      </p:sp>
      <p:sp>
        <p:nvSpPr>
          <p:cNvPr name="AutoShape 39" id="39"/>
          <p:cNvSpPr/>
          <p:nvPr/>
        </p:nvSpPr>
        <p:spPr>
          <a:xfrm>
            <a:off x="4984629" y="6890439"/>
            <a:ext cx="29828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0" id="40"/>
          <p:cNvSpPr/>
          <p:nvPr/>
        </p:nvSpPr>
        <p:spPr>
          <a:xfrm flipV="true">
            <a:off x="4984629" y="6890439"/>
            <a:ext cx="2982800" cy="190797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41" id="41"/>
          <p:cNvGrpSpPr/>
          <p:nvPr/>
        </p:nvGrpSpPr>
        <p:grpSpPr>
          <a:xfrm rot="0">
            <a:off x="13091871" y="3926995"/>
            <a:ext cx="1951047" cy="1727137"/>
            <a:chOff x="0" y="0"/>
            <a:chExt cx="918173" cy="81280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918174" cy="812800"/>
            </a:xfrm>
            <a:custGeom>
              <a:avLst/>
              <a:gdLst/>
              <a:ahLst/>
              <a:cxnLst/>
              <a:rect r="r" b="b" t="t" l="l"/>
              <a:pathLst>
                <a:path h="812800" w="918174">
                  <a:moveTo>
                    <a:pt x="459087" y="0"/>
                  </a:moveTo>
                  <a:cubicBezTo>
                    <a:pt x="205540" y="0"/>
                    <a:pt x="0" y="181951"/>
                    <a:pt x="0" y="406400"/>
                  </a:cubicBezTo>
                  <a:cubicBezTo>
                    <a:pt x="0" y="630849"/>
                    <a:pt x="205540" y="812800"/>
                    <a:pt x="459087" y="812800"/>
                  </a:cubicBezTo>
                  <a:cubicBezTo>
                    <a:pt x="712633" y="812800"/>
                    <a:pt x="918174" y="630849"/>
                    <a:pt x="918174" y="406400"/>
                  </a:cubicBezTo>
                  <a:cubicBezTo>
                    <a:pt x="918174" y="181951"/>
                    <a:pt x="712633" y="0"/>
                    <a:pt x="459087" y="0"/>
                  </a:cubicBezTo>
                  <a:close/>
                </a:path>
              </a:pathLst>
            </a:custGeom>
            <a:solidFill>
              <a:srgbClr val="D35F53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86079" y="9525"/>
              <a:ext cx="746016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Soft Voting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13091871" y="8126747"/>
            <a:ext cx="1951047" cy="1727137"/>
            <a:chOff x="0" y="0"/>
            <a:chExt cx="918173" cy="81280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918174" cy="812800"/>
            </a:xfrm>
            <a:custGeom>
              <a:avLst/>
              <a:gdLst/>
              <a:ahLst/>
              <a:cxnLst/>
              <a:rect r="r" b="b" t="t" l="l"/>
              <a:pathLst>
                <a:path h="812800" w="918174">
                  <a:moveTo>
                    <a:pt x="459087" y="0"/>
                  </a:moveTo>
                  <a:cubicBezTo>
                    <a:pt x="205540" y="0"/>
                    <a:pt x="0" y="181951"/>
                    <a:pt x="0" y="406400"/>
                  </a:cubicBezTo>
                  <a:cubicBezTo>
                    <a:pt x="0" y="630849"/>
                    <a:pt x="205540" y="812800"/>
                    <a:pt x="459087" y="812800"/>
                  </a:cubicBezTo>
                  <a:cubicBezTo>
                    <a:pt x="712633" y="812800"/>
                    <a:pt x="918174" y="630849"/>
                    <a:pt x="918174" y="406400"/>
                  </a:cubicBezTo>
                  <a:cubicBezTo>
                    <a:pt x="918174" y="181951"/>
                    <a:pt x="712633" y="0"/>
                    <a:pt x="459087" y="0"/>
                  </a:cubicBezTo>
                  <a:close/>
                </a:path>
              </a:pathLst>
            </a:custGeom>
            <a:solidFill>
              <a:srgbClr val="D35F53"/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86079" y="9525"/>
              <a:ext cx="746016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Hard voting</a:t>
              </a:r>
            </a:p>
          </p:txBody>
        </p:sp>
      </p:grpSp>
      <p:sp>
        <p:nvSpPr>
          <p:cNvPr name="AutoShape 47" id="47"/>
          <p:cNvSpPr/>
          <p:nvPr/>
        </p:nvSpPr>
        <p:spPr>
          <a:xfrm flipV="true">
            <a:off x="10558563" y="4790563"/>
            <a:ext cx="2533307" cy="209987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8" id="48"/>
          <p:cNvSpPr/>
          <p:nvPr/>
        </p:nvSpPr>
        <p:spPr>
          <a:xfrm>
            <a:off x="10558563" y="6890439"/>
            <a:ext cx="2533307" cy="209987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49" id="49"/>
          <p:cNvSpPr txBox="true"/>
          <p:nvPr/>
        </p:nvSpPr>
        <p:spPr>
          <a:xfrm rot="0">
            <a:off x="1218348" y="3784120"/>
            <a:ext cx="16089295" cy="40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b="true" sz="2300" spc="7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Example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170005" y="2847946"/>
            <a:ext cx="6834409" cy="517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 spc="102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Synthetic Minority Oversampling Technique (SMOTE)</a:t>
            </a:r>
          </a:p>
          <a:p>
            <a:pPr algn="l">
              <a:lnSpc>
                <a:spcPts val="3919"/>
              </a:lnSpc>
            </a:pP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8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Increases the number of cases in your dataset in a balanced way.</a:t>
            </a:r>
          </a:p>
          <a:p>
            <a:pPr algn="l" marL="604519" indent="-302260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 spc="8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G</a:t>
            </a:r>
            <a:r>
              <a:rPr lang="en-US" sz="2799" spc="8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enerates new instances from existing minority cases that you supply as input.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79530" y="993477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SMOTE &amp; Grid Search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8196302" y="1028700"/>
            <a:ext cx="3588043" cy="1090821"/>
            <a:chOff x="0" y="0"/>
            <a:chExt cx="4784058" cy="1454428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4784058" cy="1283519"/>
              <a:chOff x="0" y="0"/>
              <a:chExt cx="944999" cy="253535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944999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944999">
                    <a:moveTo>
                      <a:pt x="110043" y="0"/>
                    </a:moveTo>
                    <a:lnTo>
                      <a:pt x="834956" y="0"/>
                    </a:lnTo>
                    <a:cubicBezTo>
                      <a:pt x="895731" y="0"/>
                      <a:pt x="944999" y="49268"/>
                      <a:pt x="944999" y="110043"/>
                    </a:cubicBezTo>
                    <a:lnTo>
                      <a:pt x="944999" y="143492"/>
                    </a:lnTo>
                    <a:cubicBezTo>
                      <a:pt x="944999" y="172677"/>
                      <a:pt x="933405" y="200667"/>
                      <a:pt x="912768" y="221304"/>
                    </a:cubicBezTo>
                    <a:cubicBezTo>
                      <a:pt x="892131" y="241941"/>
                      <a:pt x="864142" y="253535"/>
                      <a:pt x="834956" y="253535"/>
                    </a:cubicBezTo>
                    <a:lnTo>
                      <a:pt x="110043" y="253535"/>
                    </a:lnTo>
                    <a:cubicBezTo>
                      <a:pt x="49268" y="253535"/>
                      <a:pt x="0" y="204267"/>
                      <a:pt x="0" y="143492"/>
                    </a:cubicBezTo>
                    <a:lnTo>
                      <a:pt x="0" y="110043"/>
                    </a:lnTo>
                    <a:cubicBezTo>
                      <a:pt x="0" y="80858"/>
                      <a:pt x="11594" y="52868"/>
                      <a:pt x="32231" y="32231"/>
                    </a:cubicBezTo>
                    <a:cubicBezTo>
                      <a:pt x="52868" y="11594"/>
                      <a:pt x="80858" y="0"/>
                      <a:pt x="11004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66675"/>
                <a:ext cx="944999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476561" y="111615"/>
              <a:ext cx="3830935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Modeling</a:t>
              </a: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9448806" y="2847946"/>
            <a:ext cx="6834409" cy="3619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 spc="102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GridSearchCV</a:t>
            </a:r>
          </a:p>
          <a:p>
            <a:pPr algn="l">
              <a:lnSpc>
                <a:spcPts val="4479"/>
              </a:lnSpc>
            </a:pP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8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Get b</a:t>
            </a:r>
            <a:r>
              <a:rPr lang="en-US" sz="2799" spc="8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est model hyperparameters</a:t>
            </a:r>
          </a:p>
          <a:p>
            <a:pPr algn="l" marL="604519" indent="-302260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 spc="8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W</a:t>
            </a:r>
            <a:r>
              <a:rPr lang="en-US" sz="2799" spc="8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orks by testing multiple combinations of hyperparameters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98827" y="-1932767"/>
            <a:ext cx="21557990" cy="14578591"/>
            <a:chOff x="0" y="0"/>
            <a:chExt cx="28743987" cy="194381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743987" cy="19438121"/>
            </a:xfrm>
            <a:custGeom>
              <a:avLst/>
              <a:gdLst/>
              <a:ahLst/>
              <a:cxnLst/>
              <a:rect r="r" b="b" t="t" l="l"/>
              <a:pathLst>
                <a:path h="19438121" w="28743987">
                  <a:moveTo>
                    <a:pt x="0" y="0"/>
                  </a:moveTo>
                  <a:lnTo>
                    <a:pt x="28743987" y="0"/>
                  </a:lnTo>
                  <a:lnTo>
                    <a:pt x="28743987" y="19438121"/>
                  </a:lnTo>
                  <a:lnTo>
                    <a:pt x="0" y="19438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054747" y="924082"/>
              <a:ext cx="16612467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16612467">
                  <a:moveTo>
                    <a:pt x="0" y="0"/>
                  </a:moveTo>
                  <a:lnTo>
                    <a:pt x="16612467" y="0"/>
                  </a:lnTo>
                  <a:lnTo>
                    <a:pt x="16612467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01577" y="924082"/>
              <a:ext cx="9953171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9953171">
                  <a:moveTo>
                    <a:pt x="0" y="0"/>
                  </a:moveTo>
                  <a:lnTo>
                    <a:pt x="9953170" y="0"/>
                  </a:lnTo>
                  <a:lnTo>
                    <a:pt x="9953170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144908" y="521437"/>
            <a:ext cx="13596142" cy="9171216"/>
          </a:xfrm>
          <a:custGeom>
            <a:avLst/>
            <a:gdLst/>
            <a:ahLst/>
            <a:cxnLst/>
            <a:rect r="r" b="b" t="t" l="l"/>
            <a:pathLst>
              <a:path h="9171216" w="13596142">
                <a:moveTo>
                  <a:pt x="0" y="0"/>
                </a:moveTo>
                <a:lnTo>
                  <a:pt x="13596142" y="0"/>
                </a:lnTo>
                <a:lnTo>
                  <a:pt x="13596142" y="9171215"/>
                </a:lnTo>
                <a:lnTo>
                  <a:pt x="0" y="917121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6047570">
            <a:off x="531062" y="-1826168"/>
            <a:ext cx="13664142" cy="16252690"/>
          </a:xfrm>
          <a:custGeom>
            <a:avLst/>
            <a:gdLst/>
            <a:ahLst/>
            <a:cxnLst/>
            <a:rect r="r" b="b" t="t" l="l"/>
            <a:pathLst>
              <a:path h="16252690" w="13664142">
                <a:moveTo>
                  <a:pt x="0" y="0"/>
                </a:moveTo>
                <a:lnTo>
                  <a:pt x="13664141" y="0"/>
                </a:lnTo>
                <a:lnTo>
                  <a:pt x="13664141" y="16252691"/>
                </a:lnTo>
                <a:lnTo>
                  <a:pt x="0" y="1625269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852457" y="4991105"/>
            <a:ext cx="9483854" cy="11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94"/>
              </a:lnSpc>
            </a:pPr>
            <a:r>
              <a:rPr lang="en-US" sz="7763" spc="248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GENDER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705694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9000"/>
              </a:blip>
              <a:stretch>
                <a:fillRect l="0" t="0" r="-66906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1418514">
            <a:off x="16826542" y="1863301"/>
            <a:ext cx="96589" cy="96589"/>
            <a:chOff x="0" y="0"/>
            <a:chExt cx="128785" cy="1287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785" cy="128785"/>
            </a:xfrm>
            <a:custGeom>
              <a:avLst/>
              <a:gdLst/>
              <a:ahLst/>
              <a:cxnLst/>
              <a:rect r="r" b="b" t="t" l="l"/>
              <a:pathLst>
                <a:path h="128785" w="128785">
                  <a:moveTo>
                    <a:pt x="0" y="0"/>
                  </a:moveTo>
                  <a:lnTo>
                    <a:pt x="128785" y="0"/>
                  </a:lnTo>
                  <a:lnTo>
                    <a:pt x="128785" y="128785"/>
                  </a:lnTo>
                  <a:lnTo>
                    <a:pt x="0" y="128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8" id="8"/>
            <p:cNvGrpSpPr/>
            <p:nvPr/>
          </p:nvGrpSpPr>
          <p:grpSpPr>
            <a:xfrm rot="0">
              <a:off x="30654" y="30654"/>
              <a:ext cx="67477" cy="67477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1" id="11"/>
          <p:cNvSpPr/>
          <p:nvPr/>
        </p:nvSpPr>
        <p:spPr>
          <a:xfrm flipH="false" flipV="false" rot="-123809">
            <a:off x="3273921" y="355478"/>
            <a:ext cx="14409764" cy="10699250"/>
          </a:xfrm>
          <a:custGeom>
            <a:avLst/>
            <a:gdLst/>
            <a:ahLst/>
            <a:cxnLst/>
            <a:rect r="r" b="b" t="t" l="l"/>
            <a:pathLst>
              <a:path h="10699250" w="14409764">
                <a:moveTo>
                  <a:pt x="0" y="0"/>
                </a:moveTo>
                <a:lnTo>
                  <a:pt x="14409764" y="0"/>
                </a:lnTo>
                <a:lnTo>
                  <a:pt x="14409764" y="10699250"/>
                </a:lnTo>
                <a:lnTo>
                  <a:pt x="0" y="106992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542195">
            <a:off x="1311723" y="229081"/>
            <a:ext cx="8464065" cy="12069968"/>
          </a:xfrm>
          <a:custGeom>
            <a:avLst/>
            <a:gdLst/>
            <a:ahLst/>
            <a:cxnLst/>
            <a:rect r="r" b="b" t="t" l="l"/>
            <a:pathLst>
              <a:path h="12069968" w="8464065">
                <a:moveTo>
                  <a:pt x="0" y="0"/>
                </a:moveTo>
                <a:lnTo>
                  <a:pt x="8464065" y="0"/>
                </a:lnTo>
                <a:lnTo>
                  <a:pt x="8464065" y="12069968"/>
                </a:lnTo>
                <a:lnTo>
                  <a:pt x="0" y="1206996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-606211">
            <a:off x="1509959" y="3814328"/>
            <a:ext cx="7370182" cy="4469809"/>
            <a:chOff x="0" y="0"/>
            <a:chExt cx="2255168" cy="136769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55168" cy="1367696"/>
            </a:xfrm>
            <a:custGeom>
              <a:avLst/>
              <a:gdLst/>
              <a:ahLst/>
              <a:cxnLst/>
              <a:rect r="r" b="b" t="t" l="l"/>
              <a:pathLst>
                <a:path h="1367696" w="2255168">
                  <a:moveTo>
                    <a:pt x="53572" y="0"/>
                  </a:moveTo>
                  <a:lnTo>
                    <a:pt x="2201595" y="0"/>
                  </a:lnTo>
                  <a:cubicBezTo>
                    <a:pt x="2215804" y="0"/>
                    <a:pt x="2229430" y="5644"/>
                    <a:pt x="2239477" y="15691"/>
                  </a:cubicBezTo>
                  <a:cubicBezTo>
                    <a:pt x="2249523" y="25738"/>
                    <a:pt x="2255168" y="39364"/>
                    <a:pt x="2255168" y="53572"/>
                  </a:cubicBezTo>
                  <a:lnTo>
                    <a:pt x="2255168" y="1314124"/>
                  </a:lnTo>
                  <a:cubicBezTo>
                    <a:pt x="2255168" y="1328332"/>
                    <a:pt x="2249523" y="1341958"/>
                    <a:pt x="2239477" y="1352005"/>
                  </a:cubicBezTo>
                  <a:cubicBezTo>
                    <a:pt x="2229430" y="1362052"/>
                    <a:pt x="2215804" y="1367696"/>
                    <a:pt x="2201595" y="1367696"/>
                  </a:cubicBezTo>
                  <a:lnTo>
                    <a:pt x="53572" y="1367696"/>
                  </a:lnTo>
                  <a:cubicBezTo>
                    <a:pt x="39364" y="1367696"/>
                    <a:pt x="25738" y="1362052"/>
                    <a:pt x="15691" y="1352005"/>
                  </a:cubicBezTo>
                  <a:cubicBezTo>
                    <a:pt x="5644" y="1341958"/>
                    <a:pt x="0" y="1328332"/>
                    <a:pt x="0" y="1314124"/>
                  </a:cubicBezTo>
                  <a:lnTo>
                    <a:pt x="0" y="53572"/>
                  </a:lnTo>
                  <a:cubicBezTo>
                    <a:pt x="0" y="39364"/>
                    <a:pt x="5644" y="25738"/>
                    <a:pt x="15691" y="15691"/>
                  </a:cubicBezTo>
                  <a:cubicBezTo>
                    <a:pt x="25738" y="5644"/>
                    <a:pt x="39364" y="0"/>
                    <a:pt x="53572" y="0"/>
                  </a:cubicBez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66675"/>
              <a:ext cx="2255168" cy="14343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-606211">
            <a:off x="893521" y="1393409"/>
            <a:ext cx="7370182" cy="2109695"/>
            <a:chOff x="0" y="0"/>
            <a:chExt cx="2255168" cy="64553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255168" cy="645536"/>
            </a:xfrm>
            <a:custGeom>
              <a:avLst/>
              <a:gdLst/>
              <a:ahLst/>
              <a:cxnLst/>
              <a:rect r="r" b="b" t="t" l="l"/>
              <a:pathLst>
                <a:path h="645536" w="2255168">
                  <a:moveTo>
                    <a:pt x="53572" y="0"/>
                  </a:moveTo>
                  <a:lnTo>
                    <a:pt x="2201595" y="0"/>
                  </a:lnTo>
                  <a:cubicBezTo>
                    <a:pt x="2215804" y="0"/>
                    <a:pt x="2229430" y="5644"/>
                    <a:pt x="2239477" y="15691"/>
                  </a:cubicBezTo>
                  <a:cubicBezTo>
                    <a:pt x="2249523" y="25738"/>
                    <a:pt x="2255168" y="39364"/>
                    <a:pt x="2255168" y="53572"/>
                  </a:cubicBezTo>
                  <a:lnTo>
                    <a:pt x="2255168" y="591963"/>
                  </a:lnTo>
                  <a:cubicBezTo>
                    <a:pt x="2255168" y="606172"/>
                    <a:pt x="2249523" y="619798"/>
                    <a:pt x="2239477" y="629845"/>
                  </a:cubicBezTo>
                  <a:cubicBezTo>
                    <a:pt x="2229430" y="639891"/>
                    <a:pt x="2215804" y="645536"/>
                    <a:pt x="2201595" y="645536"/>
                  </a:cubicBezTo>
                  <a:lnTo>
                    <a:pt x="53572" y="645536"/>
                  </a:lnTo>
                  <a:cubicBezTo>
                    <a:pt x="39364" y="645536"/>
                    <a:pt x="25738" y="639891"/>
                    <a:pt x="15691" y="629845"/>
                  </a:cubicBezTo>
                  <a:cubicBezTo>
                    <a:pt x="5644" y="619798"/>
                    <a:pt x="0" y="606172"/>
                    <a:pt x="0" y="591963"/>
                  </a:cubicBezTo>
                  <a:lnTo>
                    <a:pt x="0" y="53572"/>
                  </a:lnTo>
                  <a:cubicBezTo>
                    <a:pt x="0" y="39364"/>
                    <a:pt x="5644" y="25738"/>
                    <a:pt x="15691" y="15691"/>
                  </a:cubicBezTo>
                  <a:cubicBezTo>
                    <a:pt x="25738" y="5644"/>
                    <a:pt x="39364" y="0"/>
                    <a:pt x="53572" y="0"/>
                  </a:cubicBez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66675"/>
              <a:ext cx="2255168" cy="7122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-597629">
            <a:off x="492375" y="2195513"/>
            <a:ext cx="8188952" cy="888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00"/>
              </a:lnSpc>
            </a:pPr>
            <a:r>
              <a:rPr lang="en-US" sz="6477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GENDER MODEL</a:t>
            </a:r>
          </a:p>
        </p:txBody>
      </p:sp>
      <p:sp>
        <p:nvSpPr>
          <p:cNvPr name="TextBox 20" id="20"/>
          <p:cNvSpPr txBox="true"/>
          <p:nvPr/>
        </p:nvSpPr>
        <p:spPr>
          <a:xfrm rot="-105351">
            <a:off x="10222874" y="1480634"/>
            <a:ext cx="6825085" cy="818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86"/>
              </a:lnSpc>
            </a:pPr>
            <a:r>
              <a:rPr lang="en-US" sz="5986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Tuning</a:t>
            </a:r>
          </a:p>
        </p:txBody>
      </p:sp>
      <p:sp>
        <p:nvSpPr>
          <p:cNvPr name="TextBox 21" id="21"/>
          <p:cNvSpPr txBox="true"/>
          <p:nvPr/>
        </p:nvSpPr>
        <p:spPr>
          <a:xfrm rot="-641311">
            <a:off x="1848745" y="4073427"/>
            <a:ext cx="6628008" cy="3609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spcBef>
                <a:spcPct val="0"/>
              </a:spcBef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Random Forest Classifier</a:t>
            </a:r>
          </a:p>
          <a:p>
            <a:pPr algn="l">
              <a:lnSpc>
                <a:spcPts val="4759"/>
              </a:lnSpc>
              <a:spcBef>
                <a:spcPct val="0"/>
              </a:spcBef>
            </a:pPr>
          </a:p>
          <a:p>
            <a:pPr algn="l" marL="734059" indent="-367030" lvl="1">
              <a:lnSpc>
                <a:spcPts val="475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SMOTE </a:t>
            </a:r>
            <a:r>
              <a:rPr lang="en-US" sz="339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to balance since </a:t>
            </a:r>
            <a:r>
              <a:rPr lang="en-US" b="true" sz="339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80%</a:t>
            </a:r>
            <a:r>
              <a:rPr lang="en-US" sz="339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was males and </a:t>
            </a:r>
            <a:r>
              <a:rPr lang="en-US" b="true" sz="339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20%</a:t>
            </a:r>
            <a:r>
              <a:rPr lang="en-US" sz="339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was females</a:t>
            </a:r>
          </a:p>
          <a:p>
            <a:pPr algn="l">
              <a:lnSpc>
                <a:spcPts val="4759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0837341" y="2488326"/>
            <a:ext cx="6100986" cy="308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b="true" sz="379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GridSearchCV</a:t>
            </a:r>
          </a:p>
          <a:p>
            <a:pPr algn="l" marL="734061" indent="-367031" lvl="1">
              <a:lnSpc>
                <a:spcPts val="4760"/>
              </a:lnSpc>
              <a:buFont typeface="Arial"/>
              <a:buChar char="•"/>
            </a:pPr>
            <a:r>
              <a:rPr lang="en-US" b="true" sz="340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n_estimators</a:t>
            </a:r>
            <a:r>
              <a:rPr lang="en-US" b="true" sz="340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= 100</a:t>
            </a:r>
          </a:p>
          <a:p>
            <a:pPr algn="l" marL="734061" indent="-367031" lvl="1">
              <a:lnSpc>
                <a:spcPts val="4760"/>
              </a:lnSpc>
              <a:buFont typeface="Arial"/>
              <a:buChar char="•"/>
            </a:pPr>
            <a:r>
              <a:rPr lang="en-US" b="true" sz="340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min_samples_split</a:t>
            </a:r>
            <a:r>
              <a:rPr lang="en-US" b="true" sz="340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= 2</a:t>
            </a:r>
          </a:p>
          <a:p>
            <a:pPr algn="l" marL="734061" indent="-367031" lvl="1">
              <a:lnSpc>
                <a:spcPts val="4760"/>
              </a:lnSpc>
              <a:buFont typeface="Arial"/>
              <a:buChar char="•"/>
            </a:pPr>
            <a:r>
              <a:rPr lang="en-US" b="true" sz="340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min_samples_leaf</a:t>
            </a:r>
            <a:r>
              <a:rPr lang="en-US" b="true" sz="340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= 4</a:t>
            </a:r>
          </a:p>
          <a:p>
            <a:pPr algn="l" marL="734061" indent="-367031" lvl="1">
              <a:lnSpc>
                <a:spcPts val="4760"/>
              </a:lnSpc>
              <a:buFont typeface="Arial"/>
              <a:buChar char="•"/>
            </a:pPr>
            <a:r>
              <a:rPr lang="en-US" b="true" sz="340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class_weight</a:t>
            </a:r>
            <a:r>
              <a:rPr lang="en-US" b="true" sz="340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= 'balanced'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705694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9000"/>
              </a:blip>
              <a:stretch>
                <a:fillRect l="0" t="0" r="-66906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1418514">
            <a:off x="16826542" y="1863301"/>
            <a:ext cx="96589" cy="96589"/>
            <a:chOff x="0" y="0"/>
            <a:chExt cx="128785" cy="1287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785" cy="128785"/>
            </a:xfrm>
            <a:custGeom>
              <a:avLst/>
              <a:gdLst/>
              <a:ahLst/>
              <a:cxnLst/>
              <a:rect r="r" b="b" t="t" l="l"/>
              <a:pathLst>
                <a:path h="128785" w="128785">
                  <a:moveTo>
                    <a:pt x="0" y="0"/>
                  </a:moveTo>
                  <a:lnTo>
                    <a:pt x="128785" y="0"/>
                  </a:lnTo>
                  <a:lnTo>
                    <a:pt x="128785" y="128785"/>
                  </a:lnTo>
                  <a:lnTo>
                    <a:pt x="0" y="128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8" id="8"/>
            <p:cNvGrpSpPr/>
            <p:nvPr/>
          </p:nvGrpSpPr>
          <p:grpSpPr>
            <a:xfrm rot="0">
              <a:off x="30654" y="30654"/>
              <a:ext cx="67477" cy="67477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1" id="11"/>
          <p:cNvSpPr/>
          <p:nvPr/>
        </p:nvSpPr>
        <p:spPr>
          <a:xfrm flipH="false" flipV="false" rot="0">
            <a:off x="1939118" y="255957"/>
            <a:ext cx="14409764" cy="10699250"/>
          </a:xfrm>
          <a:custGeom>
            <a:avLst/>
            <a:gdLst/>
            <a:ahLst/>
            <a:cxnLst/>
            <a:rect r="r" b="b" t="t" l="l"/>
            <a:pathLst>
              <a:path h="10699250" w="14409764">
                <a:moveTo>
                  <a:pt x="0" y="0"/>
                </a:moveTo>
                <a:lnTo>
                  <a:pt x="14409764" y="0"/>
                </a:lnTo>
                <a:lnTo>
                  <a:pt x="14409764" y="10699250"/>
                </a:lnTo>
                <a:lnTo>
                  <a:pt x="0" y="106992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936521" y="1029086"/>
            <a:ext cx="6825085" cy="818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86"/>
              </a:lnSpc>
            </a:pPr>
            <a:r>
              <a:rPr lang="en-US" sz="5986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Other Models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04613" y="2353006"/>
            <a:ext cx="6156992" cy="5633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5"/>
              </a:lnSpc>
              <a:spcBef>
                <a:spcPct val="0"/>
              </a:spcBef>
            </a:pPr>
            <a:r>
              <a:rPr lang="en-US" b="true" sz="31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Decision Tree</a:t>
            </a:r>
            <a:r>
              <a:rPr lang="en-US" b="true" sz="31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~0.80</a:t>
            </a:r>
          </a:p>
          <a:p>
            <a:pPr algn="l" marL="690252" indent="-345126" lvl="1">
              <a:lnSpc>
                <a:spcPts val="4475"/>
              </a:lnSpc>
              <a:buFont typeface="Arial"/>
              <a:buChar char="•"/>
            </a:pPr>
            <a:r>
              <a:rPr lang="en-US" b="true" sz="31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More even split between males and females</a:t>
            </a:r>
          </a:p>
          <a:p>
            <a:pPr algn="l">
              <a:lnSpc>
                <a:spcPts val="4475"/>
              </a:lnSpc>
              <a:spcBef>
                <a:spcPct val="0"/>
              </a:spcBef>
            </a:pPr>
          </a:p>
          <a:p>
            <a:pPr algn="l">
              <a:lnSpc>
                <a:spcPts val="4475"/>
              </a:lnSpc>
              <a:spcBef>
                <a:spcPct val="0"/>
              </a:spcBef>
            </a:pPr>
            <a:r>
              <a:rPr lang="en-US" b="true" sz="31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XG Boost</a:t>
            </a:r>
            <a:r>
              <a:rPr lang="en-US" b="true" sz="31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~0.84</a:t>
            </a:r>
          </a:p>
          <a:p>
            <a:pPr algn="l" marL="690252" indent="-345126" lvl="1">
              <a:lnSpc>
                <a:spcPts val="4475"/>
              </a:lnSpc>
              <a:buFont typeface="Arial"/>
              <a:buChar char="•"/>
            </a:pPr>
            <a:r>
              <a:rPr lang="en-US" b="true" sz="31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Similar split to RF </a:t>
            </a:r>
          </a:p>
          <a:p>
            <a:pPr algn="l">
              <a:lnSpc>
                <a:spcPts val="4475"/>
              </a:lnSpc>
              <a:spcBef>
                <a:spcPct val="0"/>
              </a:spcBef>
            </a:pPr>
          </a:p>
          <a:p>
            <a:pPr algn="l">
              <a:lnSpc>
                <a:spcPts val="4475"/>
              </a:lnSpc>
              <a:spcBef>
                <a:spcPct val="0"/>
              </a:spcBef>
            </a:pPr>
            <a:r>
              <a:rPr lang="en-US" b="true" sz="31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Ensemble</a:t>
            </a:r>
            <a:r>
              <a:rPr lang="en-US" b="true" sz="31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~0.83</a:t>
            </a:r>
          </a:p>
          <a:p>
            <a:pPr algn="l" marL="690252" indent="-345126" lvl="1">
              <a:lnSpc>
                <a:spcPts val="447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1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Similar split to RF </a:t>
            </a:r>
          </a:p>
          <a:p>
            <a:pPr algn="l">
              <a:lnSpc>
                <a:spcPts val="4475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2111436" y="1029086"/>
            <a:ext cx="6825085" cy="1609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86"/>
              </a:lnSpc>
            </a:pPr>
            <a:r>
              <a:rPr lang="en-US" sz="5986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 Random Forest</a:t>
            </a:r>
          </a:p>
          <a:p>
            <a:pPr algn="ctr">
              <a:lnSpc>
                <a:spcPts val="6286"/>
              </a:lnSpc>
            </a:pPr>
            <a:r>
              <a:rPr lang="en-US" sz="5986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Results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396476" y="2853174"/>
            <a:ext cx="4255004" cy="548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b="true" sz="340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Accuracy</a:t>
            </a:r>
            <a:r>
              <a:rPr lang="en-US" b="true" sz="340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~0.85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MALES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b="true" sz="340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Precision</a:t>
            </a:r>
            <a:r>
              <a:rPr lang="en-US" b="true" sz="340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= ~0.79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b="true" sz="340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Recall</a:t>
            </a:r>
            <a:r>
              <a:rPr lang="en-US" b="true" sz="340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= ~0.97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FEMALES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b="true" sz="340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Precision</a:t>
            </a:r>
            <a:r>
              <a:rPr lang="en-US" b="true" sz="340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= ~0.96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b="true" sz="340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Recall</a:t>
            </a:r>
            <a:r>
              <a:rPr lang="en-US" b="true" sz="340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= ~0.73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2973551" y="1038721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Random Forest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8196302" y="1028700"/>
            <a:ext cx="3588043" cy="1090821"/>
            <a:chOff x="0" y="0"/>
            <a:chExt cx="4784058" cy="1454428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4784058" cy="1283519"/>
              <a:chOff x="0" y="0"/>
              <a:chExt cx="944999" cy="253535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944999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944999">
                    <a:moveTo>
                      <a:pt x="110043" y="0"/>
                    </a:moveTo>
                    <a:lnTo>
                      <a:pt x="834956" y="0"/>
                    </a:lnTo>
                    <a:cubicBezTo>
                      <a:pt x="895731" y="0"/>
                      <a:pt x="944999" y="49268"/>
                      <a:pt x="944999" y="110043"/>
                    </a:cubicBezTo>
                    <a:lnTo>
                      <a:pt x="944999" y="143492"/>
                    </a:lnTo>
                    <a:cubicBezTo>
                      <a:pt x="944999" y="172677"/>
                      <a:pt x="933405" y="200667"/>
                      <a:pt x="912768" y="221304"/>
                    </a:cubicBezTo>
                    <a:cubicBezTo>
                      <a:pt x="892131" y="241941"/>
                      <a:pt x="864142" y="253535"/>
                      <a:pt x="834956" y="253535"/>
                    </a:cubicBezTo>
                    <a:lnTo>
                      <a:pt x="110043" y="253535"/>
                    </a:lnTo>
                    <a:cubicBezTo>
                      <a:pt x="49268" y="253535"/>
                      <a:pt x="0" y="204267"/>
                      <a:pt x="0" y="143492"/>
                    </a:cubicBezTo>
                    <a:lnTo>
                      <a:pt x="0" y="110043"/>
                    </a:lnTo>
                    <a:cubicBezTo>
                      <a:pt x="0" y="80858"/>
                      <a:pt x="11594" y="52868"/>
                      <a:pt x="32231" y="32231"/>
                    </a:cubicBezTo>
                    <a:cubicBezTo>
                      <a:pt x="52868" y="11594"/>
                      <a:pt x="80858" y="0"/>
                      <a:pt x="11004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66675"/>
                <a:ext cx="944999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476561" y="111615"/>
              <a:ext cx="3830935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Gender</a:t>
              </a: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4455634" y="2348121"/>
            <a:ext cx="9376733" cy="7571712"/>
          </a:xfrm>
          <a:custGeom>
            <a:avLst/>
            <a:gdLst/>
            <a:ahLst/>
            <a:cxnLst/>
            <a:rect r="r" b="b" t="t" l="l"/>
            <a:pathLst>
              <a:path h="7571712" w="9376733">
                <a:moveTo>
                  <a:pt x="0" y="0"/>
                </a:moveTo>
                <a:lnTo>
                  <a:pt x="9376732" y="0"/>
                </a:lnTo>
                <a:lnTo>
                  <a:pt x="9376732" y="7571712"/>
                </a:lnTo>
                <a:lnTo>
                  <a:pt x="0" y="757171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705694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9000"/>
              </a:blip>
              <a:stretch>
                <a:fillRect l="0" t="0" r="-66906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1418514">
            <a:off x="16826542" y="1863301"/>
            <a:ext cx="96589" cy="96589"/>
            <a:chOff x="0" y="0"/>
            <a:chExt cx="128785" cy="1287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785" cy="128785"/>
            </a:xfrm>
            <a:custGeom>
              <a:avLst/>
              <a:gdLst/>
              <a:ahLst/>
              <a:cxnLst/>
              <a:rect r="r" b="b" t="t" l="l"/>
              <a:pathLst>
                <a:path h="128785" w="128785">
                  <a:moveTo>
                    <a:pt x="0" y="0"/>
                  </a:moveTo>
                  <a:lnTo>
                    <a:pt x="128785" y="0"/>
                  </a:lnTo>
                  <a:lnTo>
                    <a:pt x="128785" y="128785"/>
                  </a:lnTo>
                  <a:lnTo>
                    <a:pt x="0" y="128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8" id="8"/>
            <p:cNvGrpSpPr/>
            <p:nvPr/>
          </p:nvGrpSpPr>
          <p:grpSpPr>
            <a:xfrm rot="0">
              <a:off x="30654" y="30654"/>
              <a:ext cx="67477" cy="67477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1" id="11"/>
          <p:cNvSpPr/>
          <p:nvPr/>
        </p:nvSpPr>
        <p:spPr>
          <a:xfrm flipH="false" flipV="false" rot="-123809">
            <a:off x="3273921" y="355478"/>
            <a:ext cx="14409764" cy="10699250"/>
          </a:xfrm>
          <a:custGeom>
            <a:avLst/>
            <a:gdLst/>
            <a:ahLst/>
            <a:cxnLst/>
            <a:rect r="r" b="b" t="t" l="l"/>
            <a:pathLst>
              <a:path h="10699250" w="14409764">
                <a:moveTo>
                  <a:pt x="0" y="0"/>
                </a:moveTo>
                <a:lnTo>
                  <a:pt x="14409764" y="0"/>
                </a:lnTo>
                <a:lnTo>
                  <a:pt x="14409764" y="10699250"/>
                </a:lnTo>
                <a:lnTo>
                  <a:pt x="0" y="106992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542195">
            <a:off x="1311723" y="229081"/>
            <a:ext cx="8464065" cy="12069968"/>
          </a:xfrm>
          <a:custGeom>
            <a:avLst/>
            <a:gdLst/>
            <a:ahLst/>
            <a:cxnLst/>
            <a:rect r="r" b="b" t="t" l="l"/>
            <a:pathLst>
              <a:path h="12069968" w="8464065">
                <a:moveTo>
                  <a:pt x="0" y="0"/>
                </a:moveTo>
                <a:lnTo>
                  <a:pt x="8464065" y="0"/>
                </a:lnTo>
                <a:lnTo>
                  <a:pt x="8464065" y="12069968"/>
                </a:lnTo>
                <a:lnTo>
                  <a:pt x="0" y="1206996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-606211">
            <a:off x="1509959" y="3814328"/>
            <a:ext cx="7370182" cy="4469809"/>
            <a:chOff x="0" y="0"/>
            <a:chExt cx="2255168" cy="136769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55168" cy="1367696"/>
            </a:xfrm>
            <a:custGeom>
              <a:avLst/>
              <a:gdLst/>
              <a:ahLst/>
              <a:cxnLst/>
              <a:rect r="r" b="b" t="t" l="l"/>
              <a:pathLst>
                <a:path h="1367696" w="2255168">
                  <a:moveTo>
                    <a:pt x="53572" y="0"/>
                  </a:moveTo>
                  <a:lnTo>
                    <a:pt x="2201595" y="0"/>
                  </a:lnTo>
                  <a:cubicBezTo>
                    <a:pt x="2215804" y="0"/>
                    <a:pt x="2229430" y="5644"/>
                    <a:pt x="2239477" y="15691"/>
                  </a:cubicBezTo>
                  <a:cubicBezTo>
                    <a:pt x="2249523" y="25738"/>
                    <a:pt x="2255168" y="39364"/>
                    <a:pt x="2255168" y="53572"/>
                  </a:cubicBezTo>
                  <a:lnTo>
                    <a:pt x="2255168" y="1314124"/>
                  </a:lnTo>
                  <a:cubicBezTo>
                    <a:pt x="2255168" y="1328332"/>
                    <a:pt x="2249523" y="1341958"/>
                    <a:pt x="2239477" y="1352005"/>
                  </a:cubicBezTo>
                  <a:cubicBezTo>
                    <a:pt x="2229430" y="1362052"/>
                    <a:pt x="2215804" y="1367696"/>
                    <a:pt x="2201595" y="1367696"/>
                  </a:cubicBezTo>
                  <a:lnTo>
                    <a:pt x="53572" y="1367696"/>
                  </a:lnTo>
                  <a:cubicBezTo>
                    <a:pt x="39364" y="1367696"/>
                    <a:pt x="25738" y="1362052"/>
                    <a:pt x="15691" y="1352005"/>
                  </a:cubicBezTo>
                  <a:cubicBezTo>
                    <a:pt x="5644" y="1341958"/>
                    <a:pt x="0" y="1328332"/>
                    <a:pt x="0" y="1314124"/>
                  </a:cubicBezTo>
                  <a:lnTo>
                    <a:pt x="0" y="53572"/>
                  </a:lnTo>
                  <a:cubicBezTo>
                    <a:pt x="0" y="39364"/>
                    <a:pt x="5644" y="25738"/>
                    <a:pt x="15691" y="15691"/>
                  </a:cubicBezTo>
                  <a:cubicBezTo>
                    <a:pt x="25738" y="5644"/>
                    <a:pt x="39364" y="0"/>
                    <a:pt x="53572" y="0"/>
                  </a:cubicBez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66675"/>
              <a:ext cx="2255168" cy="14343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-606211">
            <a:off x="893521" y="1393409"/>
            <a:ext cx="7370182" cy="2109695"/>
            <a:chOff x="0" y="0"/>
            <a:chExt cx="2255168" cy="64553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255168" cy="645536"/>
            </a:xfrm>
            <a:custGeom>
              <a:avLst/>
              <a:gdLst/>
              <a:ahLst/>
              <a:cxnLst/>
              <a:rect r="r" b="b" t="t" l="l"/>
              <a:pathLst>
                <a:path h="645536" w="2255168">
                  <a:moveTo>
                    <a:pt x="53572" y="0"/>
                  </a:moveTo>
                  <a:lnTo>
                    <a:pt x="2201595" y="0"/>
                  </a:lnTo>
                  <a:cubicBezTo>
                    <a:pt x="2215804" y="0"/>
                    <a:pt x="2229430" y="5644"/>
                    <a:pt x="2239477" y="15691"/>
                  </a:cubicBezTo>
                  <a:cubicBezTo>
                    <a:pt x="2249523" y="25738"/>
                    <a:pt x="2255168" y="39364"/>
                    <a:pt x="2255168" y="53572"/>
                  </a:cubicBezTo>
                  <a:lnTo>
                    <a:pt x="2255168" y="591963"/>
                  </a:lnTo>
                  <a:cubicBezTo>
                    <a:pt x="2255168" y="606172"/>
                    <a:pt x="2249523" y="619798"/>
                    <a:pt x="2239477" y="629845"/>
                  </a:cubicBezTo>
                  <a:cubicBezTo>
                    <a:pt x="2229430" y="639891"/>
                    <a:pt x="2215804" y="645536"/>
                    <a:pt x="2201595" y="645536"/>
                  </a:cubicBezTo>
                  <a:lnTo>
                    <a:pt x="53572" y="645536"/>
                  </a:lnTo>
                  <a:cubicBezTo>
                    <a:pt x="39364" y="645536"/>
                    <a:pt x="25738" y="639891"/>
                    <a:pt x="15691" y="629845"/>
                  </a:cubicBezTo>
                  <a:cubicBezTo>
                    <a:pt x="5644" y="619798"/>
                    <a:pt x="0" y="606172"/>
                    <a:pt x="0" y="591963"/>
                  </a:cubicBezTo>
                  <a:lnTo>
                    <a:pt x="0" y="53572"/>
                  </a:lnTo>
                  <a:cubicBezTo>
                    <a:pt x="0" y="39364"/>
                    <a:pt x="5644" y="25738"/>
                    <a:pt x="15691" y="15691"/>
                  </a:cubicBezTo>
                  <a:cubicBezTo>
                    <a:pt x="25738" y="5644"/>
                    <a:pt x="39364" y="0"/>
                    <a:pt x="53572" y="0"/>
                  </a:cubicBez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66675"/>
              <a:ext cx="2255168" cy="7122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-597629">
            <a:off x="876657" y="1765088"/>
            <a:ext cx="7533122" cy="1749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00"/>
              </a:lnSpc>
            </a:pPr>
            <a:r>
              <a:rPr lang="en-US" sz="6477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Where the model struggles</a:t>
            </a:r>
          </a:p>
        </p:txBody>
      </p:sp>
      <p:sp>
        <p:nvSpPr>
          <p:cNvPr name="TextBox 20" id="20"/>
          <p:cNvSpPr txBox="true"/>
          <p:nvPr/>
        </p:nvSpPr>
        <p:spPr>
          <a:xfrm rot="-641311">
            <a:off x="1710414" y="4193442"/>
            <a:ext cx="6628008" cy="240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Predicting that Females are actually Males</a:t>
            </a:r>
          </a:p>
          <a:p>
            <a:pPr algn="l">
              <a:lnSpc>
                <a:spcPts val="4759"/>
              </a:lnSpc>
              <a:spcBef>
                <a:spcPct val="0"/>
              </a:spcBef>
            </a:pPr>
          </a:p>
          <a:p>
            <a:pPr algn="l">
              <a:lnSpc>
                <a:spcPts val="4759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0303249" y="778647"/>
            <a:ext cx="6849599" cy="99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20"/>
              </a:lnSpc>
              <a:spcBef>
                <a:spcPct val="0"/>
              </a:spcBef>
            </a:pPr>
            <a:r>
              <a:rPr lang="en-US" sz="5800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Reasons: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781452" y="2058941"/>
            <a:ext cx="6156992" cy="3385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5"/>
              </a:lnSpc>
              <a:spcBef>
                <a:spcPct val="0"/>
              </a:spcBef>
            </a:pPr>
            <a:r>
              <a:rPr lang="en-US" b="true" sz="31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Reporting Day</a:t>
            </a:r>
            <a:r>
              <a:rPr lang="en-US" b="true" sz="31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and </a:t>
            </a:r>
            <a:r>
              <a:rPr lang="en-US" b="true" sz="31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Booking Day </a:t>
            </a:r>
            <a:r>
              <a:rPr lang="en-US" sz="31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have spikes on days 1, 15, and 30 suggesting the model is picking up un-intended patterns in the data</a:t>
            </a:r>
          </a:p>
          <a:p>
            <a:pPr algn="l">
              <a:lnSpc>
                <a:spcPts val="4475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10781452" y="5425786"/>
            <a:ext cx="6156992" cy="2261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5"/>
              </a:lnSpc>
              <a:spcBef>
                <a:spcPct val="0"/>
              </a:spcBef>
            </a:pPr>
            <a:r>
              <a:rPr lang="en-US" sz="31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Some </a:t>
            </a:r>
            <a:r>
              <a:rPr lang="en-US" b="true" sz="31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Area ID’s </a:t>
            </a:r>
            <a:r>
              <a:rPr lang="en-US" sz="31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and </a:t>
            </a:r>
            <a:r>
              <a:rPr lang="en-US" b="true" sz="31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Reporting Districts </a:t>
            </a:r>
            <a:r>
              <a:rPr lang="en-US" sz="31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are predominantly male in training data leading to incorrect predictions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705694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6872584" y="-474096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33720" y="376724"/>
            <a:ext cx="17820559" cy="11922039"/>
            <a:chOff x="0" y="0"/>
            <a:chExt cx="4693481" cy="313996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693481" cy="3139961"/>
            </a:xfrm>
            <a:custGeom>
              <a:avLst/>
              <a:gdLst/>
              <a:ahLst/>
              <a:cxnLst/>
              <a:rect r="r" b="b" t="t" l="l"/>
              <a:pathLst>
                <a:path h="3139961" w="4693481">
                  <a:moveTo>
                    <a:pt x="0" y="0"/>
                  </a:moveTo>
                  <a:lnTo>
                    <a:pt x="4693481" y="0"/>
                  </a:lnTo>
                  <a:lnTo>
                    <a:pt x="4693481" y="3139961"/>
                  </a:lnTo>
                  <a:lnTo>
                    <a:pt x="0" y="3139961"/>
                  </a:lnTo>
                  <a:close/>
                </a:path>
              </a:pathLst>
            </a:custGeom>
            <a:solidFill>
              <a:srgbClr val="CBC2A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4693481" cy="3206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889966" y="4454314"/>
            <a:ext cx="10508069" cy="1378373"/>
            <a:chOff x="0" y="0"/>
            <a:chExt cx="2767557" cy="36302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767557" cy="363028"/>
            </a:xfrm>
            <a:custGeom>
              <a:avLst/>
              <a:gdLst/>
              <a:ahLst/>
              <a:cxnLst/>
              <a:rect r="r" b="b" t="t" l="l"/>
              <a:pathLst>
                <a:path h="363028" w="2767557">
                  <a:moveTo>
                    <a:pt x="0" y="0"/>
                  </a:moveTo>
                  <a:lnTo>
                    <a:pt x="2767557" y="0"/>
                  </a:lnTo>
                  <a:lnTo>
                    <a:pt x="2767557" y="363028"/>
                  </a:lnTo>
                  <a:lnTo>
                    <a:pt x="0" y="363028"/>
                  </a:ln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2767557" cy="4297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5177061" y="1256829"/>
            <a:ext cx="7933879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DF9F0"/>
                </a:solidFill>
                <a:latin typeface="Pagkaki"/>
                <a:ea typeface="Pagkaki"/>
                <a:cs typeface="Pagkaki"/>
                <a:sym typeface="Pagkaki"/>
              </a:rPr>
              <a:t>TABLE OF CONTENTS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3889966" y="2876987"/>
            <a:ext cx="10508069" cy="1378373"/>
            <a:chOff x="0" y="0"/>
            <a:chExt cx="2767557" cy="36302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767557" cy="363028"/>
            </a:xfrm>
            <a:custGeom>
              <a:avLst/>
              <a:gdLst/>
              <a:ahLst/>
              <a:cxnLst/>
              <a:rect r="r" b="b" t="t" l="l"/>
              <a:pathLst>
                <a:path h="363028" w="2767557">
                  <a:moveTo>
                    <a:pt x="0" y="0"/>
                  </a:moveTo>
                  <a:lnTo>
                    <a:pt x="2767557" y="0"/>
                  </a:lnTo>
                  <a:lnTo>
                    <a:pt x="2767557" y="363028"/>
                  </a:lnTo>
                  <a:lnTo>
                    <a:pt x="0" y="363028"/>
                  </a:ln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2767557" cy="4297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5555121" y="3115112"/>
            <a:ext cx="6862539" cy="928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0"/>
              </a:lnSpc>
              <a:spcBef>
                <a:spcPct val="0"/>
              </a:spcBef>
            </a:pPr>
            <a:r>
              <a:rPr lang="en-US" sz="5442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DATA OVERVIEW &amp; GOAL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8423667" y="-404047"/>
            <a:ext cx="1440666" cy="1561542"/>
            <a:chOff x="0" y="0"/>
            <a:chExt cx="1920888" cy="2082056"/>
          </a:xfrm>
        </p:grpSpPr>
        <p:sp>
          <p:nvSpPr>
            <p:cNvPr name="Freeform 19" id="19"/>
            <p:cNvSpPr/>
            <p:nvPr/>
          </p:nvSpPr>
          <p:spPr>
            <a:xfrm flipH="false" flipV="false" rot="1583709">
              <a:off x="277274" y="1616691"/>
              <a:ext cx="278634" cy="278634"/>
            </a:xfrm>
            <a:custGeom>
              <a:avLst/>
              <a:gdLst/>
              <a:ahLst/>
              <a:cxnLst/>
              <a:rect r="r" b="b" t="t" l="l"/>
              <a:pathLst>
                <a:path h="278634" w="278634">
                  <a:moveTo>
                    <a:pt x="0" y="0"/>
                  </a:moveTo>
                  <a:lnTo>
                    <a:pt x="278634" y="0"/>
                  </a:lnTo>
                  <a:lnTo>
                    <a:pt x="278634" y="278634"/>
                  </a:lnTo>
                  <a:lnTo>
                    <a:pt x="0" y="2786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1583709">
              <a:off x="343596" y="1683013"/>
              <a:ext cx="145991" cy="145991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46236" lIns="46236" bIns="46236" rIns="46236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23" id="23"/>
            <p:cNvSpPr/>
            <p:nvPr/>
          </p:nvSpPr>
          <p:spPr>
            <a:xfrm flipH="true" flipV="false" rot="2127535">
              <a:off x="414776" y="151590"/>
              <a:ext cx="1091335" cy="1778877"/>
            </a:xfrm>
            <a:custGeom>
              <a:avLst/>
              <a:gdLst/>
              <a:ahLst/>
              <a:cxnLst/>
              <a:rect r="r" b="b" t="t" l="l"/>
              <a:pathLst>
                <a:path h="1778877" w="1091335">
                  <a:moveTo>
                    <a:pt x="1091336" y="0"/>
                  </a:moveTo>
                  <a:lnTo>
                    <a:pt x="0" y="0"/>
                  </a:lnTo>
                  <a:lnTo>
                    <a:pt x="0" y="1778876"/>
                  </a:lnTo>
                  <a:lnTo>
                    <a:pt x="1091336" y="1778876"/>
                  </a:lnTo>
                  <a:lnTo>
                    <a:pt x="1091336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7093391" y="4726765"/>
            <a:ext cx="4298826" cy="928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0"/>
              </a:lnSpc>
              <a:spcBef>
                <a:spcPct val="0"/>
              </a:spcBef>
            </a:pPr>
            <a:r>
              <a:rPr lang="en-US" sz="5442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DATA ANALYSIS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197377" y="3077012"/>
            <a:ext cx="419177" cy="132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71"/>
              </a:lnSpc>
              <a:spcBef>
                <a:spcPct val="0"/>
              </a:spcBef>
            </a:pPr>
            <a:r>
              <a:rPr lang="en-US" sz="7765">
                <a:solidFill>
                  <a:srgbClr val="5271FF"/>
                </a:solidFill>
                <a:latin typeface="Pagkaki"/>
                <a:ea typeface="Pagkaki"/>
                <a:cs typeface="Pagkaki"/>
                <a:sym typeface="Pagkaki"/>
              </a:rPr>
              <a:t>1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233827" y="4538174"/>
            <a:ext cx="382727" cy="132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71"/>
              </a:lnSpc>
              <a:spcBef>
                <a:spcPct val="0"/>
              </a:spcBef>
            </a:pPr>
            <a:r>
              <a:rPr lang="en-US" sz="7765">
                <a:solidFill>
                  <a:srgbClr val="EF4136"/>
                </a:solidFill>
                <a:latin typeface="Pagkaki"/>
                <a:ea typeface="Pagkaki"/>
                <a:cs typeface="Pagkaki"/>
                <a:sym typeface="Pagkaki"/>
              </a:rPr>
              <a:t>2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3889966" y="6145316"/>
            <a:ext cx="10508069" cy="1378373"/>
            <a:chOff x="0" y="0"/>
            <a:chExt cx="2767557" cy="36302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2767557" cy="363028"/>
            </a:xfrm>
            <a:custGeom>
              <a:avLst/>
              <a:gdLst/>
              <a:ahLst/>
              <a:cxnLst/>
              <a:rect r="r" b="b" t="t" l="l"/>
              <a:pathLst>
                <a:path h="363028" w="2767557">
                  <a:moveTo>
                    <a:pt x="0" y="0"/>
                  </a:moveTo>
                  <a:lnTo>
                    <a:pt x="2767557" y="0"/>
                  </a:lnTo>
                  <a:lnTo>
                    <a:pt x="2767557" y="363028"/>
                  </a:lnTo>
                  <a:lnTo>
                    <a:pt x="0" y="363028"/>
                  </a:ln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66675"/>
              <a:ext cx="2767557" cy="4297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3889966" y="7776562"/>
            <a:ext cx="10508069" cy="1378373"/>
            <a:chOff x="0" y="0"/>
            <a:chExt cx="2767557" cy="36302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767557" cy="363028"/>
            </a:xfrm>
            <a:custGeom>
              <a:avLst/>
              <a:gdLst/>
              <a:ahLst/>
              <a:cxnLst/>
              <a:rect r="r" b="b" t="t" l="l"/>
              <a:pathLst>
                <a:path h="363028" w="2767557">
                  <a:moveTo>
                    <a:pt x="0" y="0"/>
                  </a:moveTo>
                  <a:lnTo>
                    <a:pt x="2767557" y="0"/>
                  </a:lnTo>
                  <a:lnTo>
                    <a:pt x="2767557" y="363028"/>
                  </a:lnTo>
                  <a:lnTo>
                    <a:pt x="0" y="363028"/>
                  </a:ln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66675"/>
              <a:ext cx="2767557" cy="4297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7669207" y="7990414"/>
            <a:ext cx="3178969" cy="928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0"/>
              </a:lnSpc>
              <a:spcBef>
                <a:spcPct val="0"/>
              </a:spcBef>
            </a:pPr>
            <a:r>
              <a:rPr lang="en-US" sz="5442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CONCLUSION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4199340" y="6220649"/>
            <a:ext cx="417214" cy="132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71"/>
              </a:lnSpc>
              <a:spcBef>
                <a:spcPct val="0"/>
              </a:spcBef>
            </a:pPr>
            <a:r>
              <a:rPr lang="en-US" sz="7765">
                <a:solidFill>
                  <a:srgbClr val="FFDE59"/>
                </a:solidFill>
                <a:latin typeface="Pagkaki"/>
                <a:ea typeface="Pagkaki"/>
                <a:cs typeface="Pagkaki"/>
                <a:sym typeface="Pagkaki"/>
              </a:rPr>
              <a:t>3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154945" y="7862287"/>
            <a:ext cx="461609" cy="132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71"/>
              </a:lnSpc>
              <a:spcBef>
                <a:spcPct val="0"/>
              </a:spcBef>
            </a:pPr>
            <a:r>
              <a:rPr lang="en-US" sz="7765">
                <a:solidFill>
                  <a:srgbClr val="FF914D"/>
                </a:solidFill>
                <a:latin typeface="Pagkaki"/>
                <a:ea typeface="Pagkaki"/>
                <a:cs typeface="Pagkaki"/>
                <a:sym typeface="Pagkaki"/>
              </a:rPr>
              <a:t>4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6409804" y="6436120"/>
            <a:ext cx="5468392" cy="928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0"/>
              </a:lnSpc>
              <a:spcBef>
                <a:spcPct val="0"/>
              </a:spcBef>
            </a:pPr>
            <a:r>
              <a:rPr lang="en-US" sz="5442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MODELs &amp; RESULTS 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98827" y="-1932767"/>
            <a:ext cx="21557990" cy="14578591"/>
            <a:chOff x="0" y="0"/>
            <a:chExt cx="28743987" cy="194381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743987" cy="19438121"/>
            </a:xfrm>
            <a:custGeom>
              <a:avLst/>
              <a:gdLst/>
              <a:ahLst/>
              <a:cxnLst/>
              <a:rect r="r" b="b" t="t" l="l"/>
              <a:pathLst>
                <a:path h="19438121" w="28743987">
                  <a:moveTo>
                    <a:pt x="0" y="0"/>
                  </a:moveTo>
                  <a:lnTo>
                    <a:pt x="28743987" y="0"/>
                  </a:lnTo>
                  <a:lnTo>
                    <a:pt x="28743987" y="19438121"/>
                  </a:lnTo>
                  <a:lnTo>
                    <a:pt x="0" y="19438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054747" y="924082"/>
              <a:ext cx="16612467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16612467">
                  <a:moveTo>
                    <a:pt x="0" y="0"/>
                  </a:moveTo>
                  <a:lnTo>
                    <a:pt x="16612467" y="0"/>
                  </a:lnTo>
                  <a:lnTo>
                    <a:pt x="16612467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01577" y="924082"/>
              <a:ext cx="9953171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9953171">
                  <a:moveTo>
                    <a:pt x="0" y="0"/>
                  </a:moveTo>
                  <a:lnTo>
                    <a:pt x="9953170" y="0"/>
                  </a:lnTo>
                  <a:lnTo>
                    <a:pt x="9953170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144908" y="521437"/>
            <a:ext cx="13596142" cy="9171216"/>
          </a:xfrm>
          <a:custGeom>
            <a:avLst/>
            <a:gdLst/>
            <a:ahLst/>
            <a:cxnLst/>
            <a:rect r="r" b="b" t="t" l="l"/>
            <a:pathLst>
              <a:path h="9171216" w="13596142">
                <a:moveTo>
                  <a:pt x="0" y="0"/>
                </a:moveTo>
                <a:lnTo>
                  <a:pt x="13596142" y="0"/>
                </a:lnTo>
                <a:lnTo>
                  <a:pt x="13596142" y="9171215"/>
                </a:lnTo>
                <a:lnTo>
                  <a:pt x="0" y="917121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6047570">
            <a:off x="531062" y="-1826168"/>
            <a:ext cx="13664142" cy="16252690"/>
          </a:xfrm>
          <a:custGeom>
            <a:avLst/>
            <a:gdLst/>
            <a:ahLst/>
            <a:cxnLst/>
            <a:rect r="r" b="b" t="t" l="l"/>
            <a:pathLst>
              <a:path h="16252690" w="13664142">
                <a:moveTo>
                  <a:pt x="0" y="0"/>
                </a:moveTo>
                <a:lnTo>
                  <a:pt x="13664141" y="0"/>
                </a:lnTo>
                <a:lnTo>
                  <a:pt x="13664141" y="16252691"/>
                </a:lnTo>
                <a:lnTo>
                  <a:pt x="0" y="1625269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852457" y="4991105"/>
            <a:ext cx="9483854" cy="11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94"/>
              </a:lnSpc>
            </a:pPr>
            <a:r>
              <a:rPr lang="en-US" sz="7763" spc="248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AGE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196302" y="1028700"/>
            <a:ext cx="3588043" cy="1090821"/>
            <a:chOff x="0" y="0"/>
            <a:chExt cx="4784058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784058" cy="1283519"/>
              <a:chOff x="0" y="0"/>
              <a:chExt cx="944999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944999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944999">
                    <a:moveTo>
                      <a:pt x="110043" y="0"/>
                    </a:moveTo>
                    <a:lnTo>
                      <a:pt x="834956" y="0"/>
                    </a:lnTo>
                    <a:cubicBezTo>
                      <a:pt x="895731" y="0"/>
                      <a:pt x="944999" y="49268"/>
                      <a:pt x="944999" y="110043"/>
                    </a:cubicBezTo>
                    <a:lnTo>
                      <a:pt x="944999" y="143492"/>
                    </a:lnTo>
                    <a:cubicBezTo>
                      <a:pt x="944999" y="172677"/>
                      <a:pt x="933405" y="200667"/>
                      <a:pt x="912768" y="221304"/>
                    </a:cubicBezTo>
                    <a:cubicBezTo>
                      <a:pt x="892131" y="241941"/>
                      <a:pt x="864142" y="253535"/>
                      <a:pt x="834956" y="253535"/>
                    </a:cubicBezTo>
                    <a:lnTo>
                      <a:pt x="110043" y="253535"/>
                    </a:lnTo>
                    <a:cubicBezTo>
                      <a:pt x="49268" y="253535"/>
                      <a:pt x="0" y="204267"/>
                      <a:pt x="0" y="143492"/>
                    </a:cubicBezTo>
                    <a:lnTo>
                      <a:pt x="0" y="110043"/>
                    </a:lnTo>
                    <a:cubicBezTo>
                      <a:pt x="0" y="80858"/>
                      <a:pt x="11594" y="52868"/>
                      <a:pt x="32231" y="32231"/>
                    </a:cubicBezTo>
                    <a:cubicBezTo>
                      <a:pt x="52868" y="11594"/>
                      <a:pt x="80858" y="0"/>
                      <a:pt x="11004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944999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476561" y="111615"/>
              <a:ext cx="3830935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Age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8726610" y="3508637"/>
            <a:ext cx="8377233" cy="3751000"/>
          </a:xfrm>
          <a:custGeom>
            <a:avLst/>
            <a:gdLst/>
            <a:ahLst/>
            <a:cxnLst/>
            <a:rect r="r" b="b" t="t" l="l"/>
            <a:pathLst>
              <a:path h="3751000" w="8377233">
                <a:moveTo>
                  <a:pt x="0" y="0"/>
                </a:moveTo>
                <a:lnTo>
                  <a:pt x="8377233" y="0"/>
                </a:lnTo>
                <a:lnTo>
                  <a:pt x="8377233" y="3751000"/>
                </a:lnTo>
                <a:lnTo>
                  <a:pt x="0" y="375100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179530" y="3249043"/>
            <a:ext cx="6834409" cy="4589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8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Predicting between</a:t>
            </a:r>
            <a:r>
              <a:rPr lang="en-US" b="true" sz="2799" spc="8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two age groups </a:t>
            </a:r>
            <a:r>
              <a:rPr lang="en-US" sz="2799" spc="8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based on the</a:t>
            </a:r>
            <a:r>
              <a:rPr lang="en-US" b="true" sz="2799" spc="8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median (33):</a:t>
            </a:r>
          </a:p>
          <a:p>
            <a:pPr algn="l"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Younger Adults</a:t>
            </a:r>
          </a:p>
          <a:p>
            <a:pPr algn="l" marL="1684022" indent="-421005" lvl="3">
              <a:lnSpc>
                <a:spcPts val="3640"/>
              </a:lnSpc>
              <a:spcBef>
                <a:spcPct val="0"/>
              </a:spcBef>
              <a:buFont typeface="Arial"/>
              <a:buChar char="￭"/>
            </a:pPr>
            <a:r>
              <a:rPr lang="en-US" sz="2600" spc="83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18 - 33</a:t>
            </a:r>
          </a:p>
          <a:p>
            <a:pPr algn="l"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Older Adults</a:t>
            </a:r>
          </a:p>
          <a:p>
            <a:pPr algn="l" marL="1684022" indent="-421005" lvl="3">
              <a:lnSpc>
                <a:spcPts val="3640"/>
              </a:lnSpc>
              <a:spcBef>
                <a:spcPct val="0"/>
              </a:spcBef>
              <a:buFont typeface="Arial"/>
              <a:buChar char="￭"/>
            </a:pPr>
            <a:r>
              <a:rPr lang="en-US" sz="2600" spc="83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33+</a:t>
            </a:r>
          </a:p>
          <a:p>
            <a:pPr algn="l" marL="561341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Attempted multiple approaches</a:t>
            </a:r>
          </a:p>
          <a:p>
            <a:pPr algn="l" marL="1036323" indent="-345441" lvl="2">
              <a:lnSpc>
                <a:spcPts val="3360"/>
              </a:lnSpc>
              <a:spcBef>
                <a:spcPct val="0"/>
              </a:spcBef>
              <a:buFont typeface="Arial"/>
              <a:buChar char="⚬"/>
            </a:pPr>
            <a:r>
              <a:rPr lang="en-US" sz="2400" spc="76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More Age Groups (18-25, 26-35, ...)</a:t>
            </a:r>
          </a:p>
          <a:p>
            <a:pPr algn="l" marL="1036323" indent="-345441" lvl="2">
              <a:lnSpc>
                <a:spcPts val="3360"/>
              </a:lnSpc>
              <a:spcBef>
                <a:spcPct val="0"/>
              </a:spcBef>
              <a:buFont typeface="Arial"/>
              <a:buChar char="⚬"/>
            </a:pPr>
            <a:r>
              <a:rPr lang="en-US" sz="2400" spc="76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Regression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179530" y="993477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Data prep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196302" y="1028700"/>
            <a:ext cx="3588043" cy="1090821"/>
            <a:chOff x="0" y="0"/>
            <a:chExt cx="4784058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784058" cy="1283519"/>
              <a:chOff x="0" y="0"/>
              <a:chExt cx="944999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944999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944999">
                    <a:moveTo>
                      <a:pt x="110043" y="0"/>
                    </a:moveTo>
                    <a:lnTo>
                      <a:pt x="834956" y="0"/>
                    </a:lnTo>
                    <a:cubicBezTo>
                      <a:pt x="895731" y="0"/>
                      <a:pt x="944999" y="49268"/>
                      <a:pt x="944999" y="110043"/>
                    </a:cubicBezTo>
                    <a:lnTo>
                      <a:pt x="944999" y="143492"/>
                    </a:lnTo>
                    <a:cubicBezTo>
                      <a:pt x="944999" y="172677"/>
                      <a:pt x="933405" y="200667"/>
                      <a:pt x="912768" y="221304"/>
                    </a:cubicBezTo>
                    <a:cubicBezTo>
                      <a:pt x="892131" y="241941"/>
                      <a:pt x="864142" y="253535"/>
                      <a:pt x="834956" y="253535"/>
                    </a:cubicBezTo>
                    <a:lnTo>
                      <a:pt x="110043" y="253535"/>
                    </a:lnTo>
                    <a:cubicBezTo>
                      <a:pt x="49268" y="253535"/>
                      <a:pt x="0" y="204267"/>
                      <a:pt x="0" y="143492"/>
                    </a:cubicBezTo>
                    <a:lnTo>
                      <a:pt x="0" y="110043"/>
                    </a:lnTo>
                    <a:cubicBezTo>
                      <a:pt x="0" y="80858"/>
                      <a:pt x="11594" y="52868"/>
                      <a:pt x="32231" y="32231"/>
                    </a:cubicBezTo>
                    <a:cubicBezTo>
                      <a:pt x="52868" y="11594"/>
                      <a:pt x="80858" y="0"/>
                      <a:pt x="11004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944999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476561" y="111615"/>
              <a:ext cx="3830935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Age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7726131" y="2152541"/>
            <a:ext cx="9533169" cy="7960196"/>
          </a:xfrm>
          <a:custGeom>
            <a:avLst/>
            <a:gdLst/>
            <a:ahLst/>
            <a:cxnLst/>
            <a:rect r="r" b="b" t="t" l="l"/>
            <a:pathLst>
              <a:path h="7960196" w="9533169">
                <a:moveTo>
                  <a:pt x="0" y="0"/>
                </a:moveTo>
                <a:lnTo>
                  <a:pt x="9533169" y="0"/>
                </a:lnTo>
                <a:lnTo>
                  <a:pt x="9533169" y="7960196"/>
                </a:lnTo>
                <a:lnTo>
                  <a:pt x="0" y="796019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179530" y="993477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XGBoost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60157" y="3204482"/>
            <a:ext cx="7444256" cy="4883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54"/>
              </a:lnSpc>
              <a:spcBef>
                <a:spcPct val="0"/>
              </a:spcBef>
            </a:pPr>
            <a:r>
              <a:rPr lang="en-US" b="true" sz="3467" spc="11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Accuracy: </a:t>
            </a:r>
            <a:r>
              <a:rPr lang="en-US" sz="3467" spc="11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0.63</a:t>
            </a:r>
          </a:p>
          <a:p>
            <a:pPr algn="l">
              <a:lnSpc>
                <a:spcPts val="4854"/>
              </a:lnSpc>
              <a:spcBef>
                <a:spcPct val="0"/>
              </a:spcBef>
            </a:pPr>
            <a:r>
              <a:rPr lang="en-US" b="true" sz="3467" spc="11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Younger Adults: </a:t>
            </a:r>
            <a:r>
              <a:rPr lang="en-US" sz="3467" spc="11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0.64</a:t>
            </a:r>
          </a:p>
          <a:p>
            <a:pPr algn="l">
              <a:lnSpc>
                <a:spcPts val="4854"/>
              </a:lnSpc>
              <a:spcBef>
                <a:spcPct val="0"/>
              </a:spcBef>
            </a:pPr>
            <a:r>
              <a:rPr lang="en-US" b="true" sz="3467" spc="11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Older Adults: </a:t>
            </a:r>
            <a:r>
              <a:rPr lang="en-US" sz="3467" spc="11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0.63</a:t>
            </a:r>
          </a:p>
          <a:p>
            <a:pPr algn="l">
              <a:lnSpc>
                <a:spcPts val="4854"/>
              </a:lnSpc>
              <a:spcBef>
                <a:spcPct val="0"/>
              </a:spcBef>
            </a:pPr>
          </a:p>
          <a:p>
            <a:pPr algn="l">
              <a:lnSpc>
                <a:spcPts val="4854"/>
              </a:lnSpc>
              <a:spcBef>
                <a:spcPct val="0"/>
              </a:spcBef>
            </a:pPr>
            <a:r>
              <a:rPr lang="en-US" b="true" sz="3467" spc="11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GridSearchCV</a:t>
            </a:r>
          </a:p>
          <a:p>
            <a:pPr algn="l" marL="748672" indent="-374336" lvl="1">
              <a:lnSpc>
                <a:spcPts val="485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467" spc="11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learning_rate</a:t>
            </a:r>
            <a:r>
              <a:rPr lang="en-US" sz="3467" spc="11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0.1 </a:t>
            </a:r>
          </a:p>
          <a:p>
            <a:pPr algn="l" marL="748672" indent="-374336" lvl="1">
              <a:lnSpc>
                <a:spcPts val="485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467" spc="11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max_depth</a:t>
            </a:r>
            <a:r>
              <a:rPr lang="en-US" sz="3467" spc="11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7</a:t>
            </a:r>
          </a:p>
          <a:p>
            <a:pPr algn="l" marL="748672" indent="-374336" lvl="1">
              <a:lnSpc>
                <a:spcPts val="485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467" spc="11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n_estimators</a:t>
            </a:r>
            <a:r>
              <a:rPr lang="en-US" sz="3467" spc="11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200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196302" y="1028700"/>
            <a:ext cx="3588043" cy="1090821"/>
            <a:chOff x="0" y="0"/>
            <a:chExt cx="4784058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784058" cy="1283519"/>
              <a:chOff x="0" y="0"/>
              <a:chExt cx="944999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944999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944999">
                    <a:moveTo>
                      <a:pt x="110043" y="0"/>
                    </a:moveTo>
                    <a:lnTo>
                      <a:pt x="834956" y="0"/>
                    </a:lnTo>
                    <a:cubicBezTo>
                      <a:pt x="895731" y="0"/>
                      <a:pt x="944999" y="49268"/>
                      <a:pt x="944999" y="110043"/>
                    </a:cubicBezTo>
                    <a:lnTo>
                      <a:pt x="944999" y="143492"/>
                    </a:lnTo>
                    <a:cubicBezTo>
                      <a:pt x="944999" y="172677"/>
                      <a:pt x="933405" y="200667"/>
                      <a:pt x="912768" y="221304"/>
                    </a:cubicBezTo>
                    <a:cubicBezTo>
                      <a:pt x="892131" y="241941"/>
                      <a:pt x="864142" y="253535"/>
                      <a:pt x="834956" y="253535"/>
                    </a:cubicBezTo>
                    <a:lnTo>
                      <a:pt x="110043" y="253535"/>
                    </a:lnTo>
                    <a:cubicBezTo>
                      <a:pt x="49268" y="253535"/>
                      <a:pt x="0" y="204267"/>
                      <a:pt x="0" y="143492"/>
                    </a:cubicBezTo>
                    <a:lnTo>
                      <a:pt x="0" y="110043"/>
                    </a:lnTo>
                    <a:cubicBezTo>
                      <a:pt x="0" y="80858"/>
                      <a:pt x="11594" y="52868"/>
                      <a:pt x="32231" y="32231"/>
                    </a:cubicBezTo>
                    <a:cubicBezTo>
                      <a:pt x="52868" y="11594"/>
                      <a:pt x="80858" y="0"/>
                      <a:pt x="11004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944999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476561" y="111615"/>
              <a:ext cx="3830935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Age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7713336" y="2271921"/>
            <a:ext cx="9545964" cy="7851556"/>
          </a:xfrm>
          <a:custGeom>
            <a:avLst/>
            <a:gdLst/>
            <a:ahLst/>
            <a:cxnLst/>
            <a:rect r="r" b="b" t="t" l="l"/>
            <a:pathLst>
              <a:path h="7851556" w="9545964">
                <a:moveTo>
                  <a:pt x="0" y="0"/>
                </a:moveTo>
                <a:lnTo>
                  <a:pt x="9545964" y="0"/>
                </a:lnTo>
                <a:lnTo>
                  <a:pt x="9545964" y="7851556"/>
                </a:lnTo>
                <a:lnTo>
                  <a:pt x="0" y="785155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179530" y="993477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Decision Tree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42696" y="3100349"/>
            <a:ext cx="8290440" cy="5493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58"/>
              </a:lnSpc>
              <a:spcBef>
                <a:spcPct val="0"/>
              </a:spcBef>
            </a:pPr>
            <a:r>
              <a:rPr lang="en-US" b="true" sz="3470" spc="11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Accuracy: </a:t>
            </a:r>
            <a:r>
              <a:rPr lang="en-US" sz="3470" spc="11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0.59</a:t>
            </a:r>
          </a:p>
          <a:p>
            <a:pPr algn="l">
              <a:lnSpc>
                <a:spcPts val="4858"/>
              </a:lnSpc>
              <a:spcBef>
                <a:spcPct val="0"/>
              </a:spcBef>
            </a:pPr>
            <a:r>
              <a:rPr lang="en-US" b="true" sz="3470" spc="11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Younger Adults: </a:t>
            </a:r>
            <a:r>
              <a:rPr lang="en-US" sz="3470" spc="11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0.60</a:t>
            </a:r>
          </a:p>
          <a:p>
            <a:pPr algn="l">
              <a:lnSpc>
                <a:spcPts val="4858"/>
              </a:lnSpc>
              <a:spcBef>
                <a:spcPct val="0"/>
              </a:spcBef>
            </a:pPr>
            <a:r>
              <a:rPr lang="en-US" b="true" sz="3470" spc="11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Older Adults: </a:t>
            </a:r>
            <a:r>
              <a:rPr lang="en-US" sz="3470" spc="11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0.58</a:t>
            </a:r>
          </a:p>
          <a:p>
            <a:pPr algn="l">
              <a:lnSpc>
                <a:spcPts val="4858"/>
              </a:lnSpc>
              <a:spcBef>
                <a:spcPct val="0"/>
              </a:spcBef>
            </a:pPr>
          </a:p>
          <a:p>
            <a:pPr algn="l">
              <a:lnSpc>
                <a:spcPts val="4858"/>
              </a:lnSpc>
              <a:spcBef>
                <a:spcPct val="0"/>
              </a:spcBef>
            </a:pPr>
            <a:r>
              <a:rPr lang="en-US" b="true" sz="3470" spc="11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GridSearchCV</a:t>
            </a:r>
          </a:p>
          <a:p>
            <a:pPr algn="l" marL="749174" indent="-374587" lvl="1">
              <a:lnSpc>
                <a:spcPts val="4858"/>
              </a:lnSpc>
              <a:buFont typeface="Arial"/>
              <a:buChar char="•"/>
            </a:pPr>
            <a:r>
              <a:rPr lang="en-US" b="true" sz="3470" spc="11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max_depth</a:t>
            </a:r>
            <a:r>
              <a:rPr lang="en-US" sz="3470" spc="11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25</a:t>
            </a:r>
          </a:p>
          <a:p>
            <a:pPr algn="l" marL="749174" indent="-374587" lvl="1">
              <a:lnSpc>
                <a:spcPts val="4858"/>
              </a:lnSpc>
              <a:buFont typeface="Arial"/>
              <a:buChar char="•"/>
            </a:pPr>
            <a:r>
              <a:rPr lang="en-US" b="true" sz="3470" spc="11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min_samples_split</a:t>
            </a:r>
            <a:r>
              <a:rPr lang="en-US" sz="3470" spc="11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50</a:t>
            </a:r>
          </a:p>
          <a:p>
            <a:pPr algn="l" marL="749174" indent="-374587" lvl="1">
              <a:lnSpc>
                <a:spcPts val="4858"/>
              </a:lnSpc>
              <a:buFont typeface="Arial"/>
              <a:buChar char="•"/>
            </a:pPr>
            <a:r>
              <a:rPr lang="en-US" b="true" sz="3470" spc="11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min_samples_leaf</a:t>
            </a:r>
            <a:r>
              <a:rPr lang="en-US" sz="3470" spc="11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5</a:t>
            </a:r>
          </a:p>
          <a:p>
            <a:pPr algn="l">
              <a:lnSpc>
                <a:spcPts val="485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196302" y="1028700"/>
            <a:ext cx="3588043" cy="1090821"/>
            <a:chOff x="0" y="0"/>
            <a:chExt cx="4784058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784058" cy="1283519"/>
              <a:chOff x="0" y="0"/>
              <a:chExt cx="944999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944999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944999">
                    <a:moveTo>
                      <a:pt x="110043" y="0"/>
                    </a:moveTo>
                    <a:lnTo>
                      <a:pt x="834956" y="0"/>
                    </a:lnTo>
                    <a:cubicBezTo>
                      <a:pt x="895731" y="0"/>
                      <a:pt x="944999" y="49268"/>
                      <a:pt x="944999" y="110043"/>
                    </a:cubicBezTo>
                    <a:lnTo>
                      <a:pt x="944999" y="143492"/>
                    </a:lnTo>
                    <a:cubicBezTo>
                      <a:pt x="944999" y="172677"/>
                      <a:pt x="933405" y="200667"/>
                      <a:pt x="912768" y="221304"/>
                    </a:cubicBezTo>
                    <a:cubicBezTo>
                      <a:pt x="892131" y="241941"/>
                      <a:pt x="864142" y="253535"/>
                      <a:pt x="834956" y="253535"/>
                    </a:cubicBezTo>
                    <a:lnTo>
                      <a:pt x="110043" y="253535"/>
                    </a:lnTo>
                    <a:cubicBezTo>
                      <a:pt x="49268" y="253535"/>
                      <a:pt x="0" y="204267"/>
                      <a:pt x="0" y="143492"/>
                    </a:cubicBezTo>
                    <a:lnTo>
                      <a:pt x="0" y="110043"/>
                    </a:lnTo>
                    <a:cubicBezTo>
                      <a:pt x="0" y="80858"/>
                      <a:pt x="11594" y="52868"/>
                      <a:pt x="32231" y="32231"/>
                    </a:cubicBezTo>
                    <a:cubicBezTo>
                      <a:pt x="52868" y="11594"/>
                      <a:pt x="80858" y="0"/>
                      <a:pt x="11004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944999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476561" y="111615"/>
              <a:ext cx="3830935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Age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179530" y="2159263"/>
            <a:ext cx="7316901" cy="6109612"/>
          </a:xfrm>
          <a:custGeom>
            <a:avLst/>
            <a:gdLst/>
            <a:ahLst/>
            <a:cxnLst/>
            <a:rect r="r" b="b" t="t" l="l"/>
            <a:pathLst>
              <a:path h="6109612" w="7316901">
                <a:moveTo>
                  <a:pt x="0" y="0"/>
                </a:moveTo>
                <a:lnTo>
                  <a:pt x="7316900" y="0"/>
                </a:lnTo>
                <a:lnTo>
                  <a:pt x="7316900" y="6109612"/>
                </a:lnTo>
                <a:lnTo>
                  <a:pt x="0" y="610961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9990324" y="2159263"/>
            <a:ext cx="7232281" cy="6129358"/>
          </a:xfrm>
          <a:custGeom>
            <a:avLst/>
            <a:gdLst/>
            <a:ahLst/>
            <a:cxnLst/>
            <a:rect r="r" b="b" t="t" l="l"/>
            <a:pathLst>
              <a:path h="6129358" w="7232281">
                <a:moveTo>
                  <a:pt x="0" y="0"/>
                </a:moveTo>
                <a:lnTo>
                  <a:pt x="7232281" y="0"/>
                </a:lnTo>
                <a:lnTo>
                  <a:pt x="7232281" y="6129358"/>
                </a:lnTo>
                <a:lnTo>
                  <a:pt x="0" y="6129358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179530" y="1012527"/>
            <a:ext cx="7016773" cy="870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9"/>
              </a:lnSpc>
              <a:spcBef>
                <a:spcPct val="0"/>
              </a:spcBef>
            </a:pPr>
            <a:r>
              <a:rPr lang="en-US" sz="5099" spc="163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ENSEMBLE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79530" y="8442986"/>
            <a:ext cx="16566116" cy="1381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Soft </a:t>
            </a:r>
            <a:r>
              <a:rPr lang="en-US" sz="2600" spc="83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Voting</a:t>
            </a: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</a:t>
            </a:r>
            <a:r>
              <a:rPr lang="en-US" sz="2600" spc="83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is</a:t>
            </a: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balanced, </a:t>
            </a:r>
            <a:r>
              <a:rPr lang="en-US" sz="2600" spc="83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but</a:t>
            </a: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worse than</a:t>
            </a:r>
            <a:r>
              <a:rPr lang="en-US" sz="2600" spc="83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just</a:t>
            </a: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XGBoost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Hard </a:t>
            </a:r>
            <a:r>
              <a:rPr lang="en-US" sz="2600" spc="83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Voting</a:t>
            </a: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</a:t>
            </a:r>
            <a:r>
              <a:rPr lang="en-US" sz="2600" spc="83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gets a</a:t>
            </a: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significant improvement on </a:t>
            </a:r>
            <a:r>
              <a:rPr lang="en-US" sz="2600" spc="83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predicting</a:t>
            </a: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Younger Adults </a:t>
            </a:r>
            <a:r>
              <a:rPr lang="en-US" sz="2600" spc="83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at the</a:t>
            </a: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expense of greatly reducing </a:t>
            </a:r>
            <a:r>
              <a:rPr lang="en-US" sz="2600" spc="83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the</a:t>
            </a: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performance on Older Adults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98827" y="-1932767"/>
            <a:ext cx="21557990" cy="14578591"/>
            <a:chOff x="0" y="0"/>
            <a:chExt cx="28743987" cy="194381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743987" cy="19438121"/>
            </a:xfrm>
            <a:custGeom>
              <a:avLst/>
              <a:gdLst/>
              <a:ahLst/>
              <a:cxnLst/>
              <a:rect r="r" b="b" t="t" l="l"/>
              <a:pathLst>
                <a:path h="19438121" w="28743987">
                  <a:moveTo>
                    <a:pt x="0" y="0"/>
                  </a:moveTo>
                  <a:lnTo>
                    <a:pt x="28743987" y="0"/>
                  </a:lnTo>
                  <a:lnTo>
                    <a:pt x="28743987" y="19438121"/>
                  </a:lnTo>
                  <a:lnTo>
                    <a:pt x="0" y="19438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054747" y="924082"/>
              <a:ext cx="16612467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16612467">
                  <a:moveTo>
                    <a:pt x="0" y="0"/>
                  </a:moveTo>
                  <a:lnTo>
                    <a:pt x="16612467" y="0"/>
                  </a:lnTo>
                  <a:lnTo>
                    <a:pt x="16612467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01577" y="924082"/>
              <a:ext cx="9953171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9953171">
                  <a:moveTo>
                    <a:pt x="0" y="0"/>
                  </a:moveTo>
                  <a:lnTo>
                    <a:pt x="9953170" y="0"/>
                  </a:lnTo>
                  <a:lnTo>
                    <a:pt x="9953170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144908" y="521437"/>
            <a:ext cx="13596142" cy="9171216"/>
          </a:xfrm>
          <a:custGeom>
            <a:avLst/>
            <a:gdLst/>
            <a:ahLst/>
            <a:cxnLst/>
            <a:rect r="r" b="b" t="t" l="l"/>
            <a:pathLst>
              <a:path h="9171216" w="13596142">
                <a:moveTo>
                  <a:pt x="0" y="0"/>
                </a:moveTo>
                <a:lnTo>
                  <a:pt x="13596142" y="0"/>
                </a:lnTo>
                <a:lnTo>
                  <a:pt x="13596142" y="9171215"/>
                </a:lnTo>
                <a:lnTo>
                  <a:pt x="0" y="917121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6047570">
            <a:off x="531062" y="-1826168"/>
            <a:ext cx="13664142" cy="16252690"/>
          </a:xfrm>
          <a:custGeom>
            <a:avLst/>
            <a:gdLst/>
            <a:ahLst/>
            <a:cxnLst/>
            <a:rect r="r" b="b" t="t" l="l"/>
            <a:pathLst>
              <a:path h="16252690" w="13664142">
                <a:moveTo>
                  <a:pt x="0" y="0"/>
                </a:moveTo>
                <a:lnTo>
                  <a:pt x="13664141" y="0"/>
                </a:lnTo>
                <a:lnTo>
                  <a:pt x="13664141" y="16252691"/>
                </a:lnTo>
                <a:lnTo>
                  <a:pt x="0" y="1625269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852457" y="4991105"/>
            <a:ext cx="9483854" cy="11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94"/>
              </a:lnSpc>
            </a:pPr>
            <a:r>
              <a:rPr lang="en-US" sz="7763" spc="248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ETHNICITY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179530" y="993477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DATA PREP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8004413" y="1028700"/>
            <a:ext cx="3994645" cy="1090821"/>
            <a:chOff x="0" y="0"/>
            <a:chExt cx="5326193" cy="1454428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5326193" cy="1283519"/>
              <a:chOff x="0" y="0"/>
              <a:chExt cx="1052087" cy="253535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052087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1052087">
                    <a:moveTo>
                      <a:pt x="98842" y="0"/>
                    </a:moveTo>
                    <a:lnTo>
                      <a:pt x="953246" y="0"/>
                    </a:lnTo>
                    <a:cubicBezTo>
                      <a:pt x="979460" y="0"/>
                      <a:pt x="1004601" y="10414"/>
                      <a:pt x="1023137" y="28950"/>
                    </a:cubicBezTo>
                    <a:cubicBezTo>
                      <a:pt x="1041674" y="47487"/>
                      <a:pt x="1052087" y="72627"/>
                      <a:pt x="1052087" y="98842"/>
                    </a:cubicBezTo>
                    <a:lnTo>
                      <a:pt x="1052087" y="154693"/>
                    </a:lnTo>
                    <a:cubicBezTo>
                      <a:pt x="1052087" y="209282"/>
                      <a:pt x="1007834" y="253535"/>
                      <a:pt x="953246" y="253535"/>
                    </a:cubicBezTo>
                    <a:lnTo>
                      <a:pt x="98842" y="253535"/>
                    </a:lnTo>
                    <a:cubicBezTo>
                      <a:pt x="44253" y="253535"/>
                      <a:pt x="0" y="209282"/>
                      <a:pt x="0" y="154693"/>
                    </a:cubicBezTo>
                    <a:lnTo>
                      <a:pt x="0" y="98842"/>
                    </a:lnTo>
                    <a:cubicBezTo>
                      <a:pt x="0" y="44253"/>
                      <a:pt x="44253" y="0"/>
                      <a:pt x="98842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66675"/>
                <a:ext cx="1052087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530566" y="111615"/>
              <a:ext cx="4265061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ETHNICITy</a:t>
              </a: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9030449" y="3147953"/>
            <a:ext cx="7950875" cy="4472367"/>
          </a:xfrm>
          <a:custGeom>
            <a:avLst/>
            <a:gdLst/>
            <a:ahLst/>
            <a:cxnLst/>
            <a:rect r="r" b="b" t="t" l="l"/>
            <a:pathLst>
              <a:path h="4472367" w="7950875">
                <a:moveTo>
                  <a:pt x="0" y="0"/>
                </a:moveTo>
                <a:lnTo>
                  <a:pt x="7950874" y="0"/>
                </a:lnTo>
                <a:lnTo>
                  <a:pt x="7950874" y="4472367"/>
                </a:lnTo>
                <a:lnTo>
                  <a:pt x="0" y="447236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544950" y="3052703"/>
            <a:ext cx="8599050" cy="46603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6278" indent="-353139" lvl="1">
              <a:lnSpc>
                <a:spcPts val="4579"/>
              </a:lnSpc>
              <a:buFont typeface="Arial"/>
              <a:buChar char="•"/>
            </a:pPr>
            <a:r>
              <a:rPr lang="en-US" sz="3271" spc="104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Predicting between three ethnicities:</a:t>
            </a:r>
          </a:p>
          <a:p>
            <a:pPr algn="l" marL="1412556" indent="-470852" lvl="2">
              <a:lnSpc>
                <a:spcPts val="457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3271" spc="104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Black/African American </a:t>
            </a:r>
          </a:p>
          <a:p>
            <a:pPr algn="l" marL="1412556" indent="-470852" lvl="2">
              <a:lnSpc>
                <a:spcPts val="457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3271" spc="104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White/Caucasian </a:t>
            </a:r>
          </a:p>
          <a:p>
            <a:pPr algn="l" marL="1412556" indent="-470852" lvl="2">
              <a:lnSpc>
                <a:spcPts val="457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3271" spc="104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Hispanic/Latino</a:t>
            </a:r>
          </a:p>
          <a:p>
            <a:pPr algn="l" marL="1412556" indent="-470852" lvl="2">
              <a:lnSpc>
                <a:spcPts val="4579"/>
              </a:lnSpc>
              <a:spcBef>
                <a:spcPct val="0"/>
              </a:spcBef>
              <a:buFont typeface="Arial"/>
              <a:buChar char="⚬"/>
            </a:pPr>
            <a:r>
              <a:rPr lang="en-US" sz="3271" spc="104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Others dropped due to low numbers. </a:t>
            </a:r>
          </a:p>
          <a:p>
            <a:pPr algn="l">
              <a:lnSpc>
                <a:spcPts val="45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004413" y="1028700"/>
            <a:ext cx="3947512" cy="1090821"/>
            <a:chOff x="0" y="0"/>
            <a:chExt cx="5263349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5263349" cy="1283519"/>
              <a:chOff x="0" y="0"/>
              <a:chExt cx="1039674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039674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1039674">
                    <a:moveTo>
                      <a:pt x="100022" y="0"/>
                    </a:moveTo>
                    <a:lnTo>
                      <a:pt x="939652" y="0"/>
                    </a:lnTo>
                    <a:cubicBezTo>
                      <a:pt x="966179" y="0"/>
                      <a:pt x="991620" y="10538"/>
                      <a:pt x="1010378" y="29296"/>
                    </a:cubicBezTo>
                    <a:cubicBezTo>
                      <a:pt x="1029136" y="48054"/>
                      <a:pt x="1039674" y="73494"/>
                      <a:pt x="1039674" y="100022"/>
                    </a:cubicBezTo>
                    <a:lnTo>
                      <a:pt x="1039674" y="153513"/>
                    </a:lnTo>
                    <a:cubicBezTo>
                      <a:pt x="1039674" y="180040"/>
                      <a:pt x="1029136" y="205481"/>
                      <a:pt x="1010378" y="224239"/>
                    </a:cubicBezTo>
                    <a:cubicBezTo>
                      <a:pt x="991620" y="242997"/>
                      <a:pt x="966179" y="253535"/>
                      <a:pt x="939652" y="253535"/>
                    </a:cubicBezTo>
                    <a:lnTo>
                      <a:pt x="100022" y="253535"/>
                    </a:lnTo>
                    <a:cubicBezTo>
                      <a:pt x="73494" y="253535"/>
                      <a:pt x="48054" y="242997"/>
                      <a:pt x="29296" y="224239"/>
                    </a:cubicBezTo>
                    <a:cubicBezTo>
                      <a:pt x="10538" y="205481"/>
                      <a:pt x="0" y="180040"/>
                      <a:pt x="0" y="153513"/>
                    </a:cubicBezTo>
                    <a:lnTo>
                      <a:pt x="0" y="100022"/>
                    </a:lnTo>
                    <a:cubicBezTo>
                      <a:pt x="0" y="73494"/>
                      <a:pt x="10538" y="48054"/>
                      <a:pt x="29296" y="29296"/>
                    </a:cubicBezTo>
                    <a:cubicBezTo>
                      <a:pt x="48054" y="10538"/>
                      <a:pt x="73494" y="0"/>
                      <a:pt x="100022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1039674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524306" y="111615"/>
              <a:ext cx="4214738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ETHNICITY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7431061" y="2271921"/>
            <a:ext cx="9041728" cy="7369008"/>
          </a:xfrm>
          <a:custGeom>
            <a:avLst/>
            <a:gdLst/>
            <a:ahLst/>
            <a:cxnLst/>
            <a:rect r="r" b="b" t="t" l="l"/>
            <a:pathLst>
              <a:path h="7369008" w="9041728">
                <a:moveTo>
                  <a:pt x="0" y="0"/>
                </a:moveTo>
                <a:lnTo>
                  <a:pt x="9041728" y="0"/>
                </a:lnTo>
                <a:lnTo>
                  <a:pt x="9041728" y="7369008"/>
                </a:lnTo>
                <a:lnTo>
                  <a:pt x="0" y="736900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556882" y="914400"/>
            <a:ext cx="4007924" cy="2111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NEAREST NEIGHBORS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556882" y="2800682"/>
            <a:ext cx="5735430" cy="8081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89"/>
              </a:lnSpc>
              <a:spcBef>
                <a:spcPct val="0"/>
              </a:spcBef>
            </a:pPr>
            <a:r>
              <a:rPr lang="en-US" b="true" sz="2849" spc="9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Accuracy: </a:t>
            </a:r>
            <a:r>
              <a:rPr lang="en-US" sz="2849" spc="9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0.53</a:t>
            </a:r>
          </a:p>
          <a:p>
            <a:pPr algn="l" marL="615216" indent="-307608" lvl="1">
              <a:lnSpc>
                <a:spcPts val="398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849" spc="9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Black: </a:t>
            </a:r>
            <a:r>
              <a:rPr lang="en-US" sz="2849" spc="9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0.59,</a:t>
            </a:r>
          </a:p>
          <a:p>
            <a:pPr algn="l" marL="615216" indent="-307608" lvl="1">
              <a:lnSpc>
                <a:spcPts val="3989"/>
              </a:lnSpc>
              <a:spcBef>
                <a:spcPct val="0"/>
              </a:spcBef>
              <a:buFont typeface="Arial"/>
              <a:buChar char="•"/>
            </a:pPr>
            <a:r>
              <a:rPr lang="en-US" sz="2849" spc="9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</a:t>
            </a:r>
            <a:r>
              <a:rPr lang="en-US" b="true" sz="2849" spc="9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Hispanic:</a:t>
            </a:r>
            <a:r>
              <a:rPr lang="en-US" sz="2849" spc="9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0.44,  </a:t>
            </a:r>
          </a:p>
          <a:p>
            <a:pPr algn="l" marL="615216" indent="-307608" lvl="1">
              <a:lnSpc>
                <a:spcPts val="398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849" spc="9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White:</a:t>
            </a:r>
            <a:r>
              <a:rPr lang="en-US" sz="2849" spc="9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0.54</a:t>
            </a:r>
          </a:p>
          <a:p>
            <a:pPr algn="l">
              <a:lnSpc>
                <a:spcPts val="3989"/>
              </a:lnSpc>
              <a:spcBef>
                <a:spcPct val="0"/>
              </a:spcBef>
            </a:pPr>
          </a:p>
          <a:p>
            <a:pPr algn="l">
              <a:lnSpc>
                <a:spcPts val="3989"/>
              </a:lnSpc>
              <a:spcBef>
                <a:spcPct val="0"/>
              </a:spcBef>
            </a:pPr>
            <a:r>
              <a:rPr lang="en-US" b="true" sz="2849" spc="9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GridSearchCV</a:t>
            </a:r>
          </a:p>
          <a:p>
            <a:pPr algn="l">
              <a:lnSpc>
                <a:spcPts val="3989"/>
              </a:lnSpc>
              <a:spcBef>
                <a:spcPct val="0"/>
              </a:spcBef>
            </a:pPr>
            <a:r>
              <a:rPr lang="en-US" sz="2849" spc="9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What does </a:t>
            </a:r>
            <a:r>
              <a:rPr lang="en-US" b="true" sz="2849" spc="9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k</a:t>
            </a:r>
            <a:r>
              <a:rPr lang="en-US" sz="2849" spc="9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mean?</a:t>
            </a:r>
          </a:p>
          <a:p>
            <a:pPr algn="l" marL="615216" indent="-307608" lvl="1">
              <a:lnSpc>
                <a:spcPts val="3989"/>
              </a:lnSpc>
              <a:spcBef>
                <a:spcPct val="0"/>
              </a:spcBef>
              <a:buFont typeface="Arial"/>
              <a:buChar char="•"/>
            </a:pPr>
            <a:r>
              <a:rPr lang="en-US" sz="2849" spc="9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How many neighbors to look at before making a decision</a:t>
            </a:r>
          </a:p>
          <a:p>
            <a:pPr algn="l">
              <a:lnSpc>
                <a:spcPts val="3989"/>
              </a:lnSpc>
              <a:spcBef>
                <a:spcPct val="0"/>
              </a:spcBef>
            </a:pPr>
          </a:p>
          <a:p>
            <a:pPr algn="l">
              <a:lnSpc>
                <a:spcPts val="3989"/>
              </a:lnSpc>
              <a:spcBef>
                <a:spcPct val="0"/>
              </a:spcBef>
            </a:pPr>
            <a:r>
              <a:rPr lang="en-US" b="true" sz="2849" spc="91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Optimal “k” = </a:t>
            </a:r>
            <a:r>
              <a:rPr lang="en-US" sz="2849" spc="9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35</a:t>
            </a:r>
          </a:p>
          <a:p>
            <a:pPr algn="l">
              <a:lnSpc>
                <a:spcPts val="3989"/>
              </a:lnSpc>
              <a:spcBef>
                <a:spcPct val="0"/>
              </a:spcBef>
            </a:pPr>
          </a:p>
          <a:p>
            <a:pPr algn="l">
              <a:lnSpc>
                <a:spcPts val="3989"/>
              </a:lnSpc>
              <a:spcBef>
                <a:spcPct val="0"/>
              </a:spcBef>
            </a:pPr>
          </a:p>
          <a:p>
            <a:pPr algn="l">
              <a:lnSpc>
                <a:spcPts val="3989"/>
              </a:lnSpc>
              <a:spcBef>
                <a:spcPct val="0"/>
              </a:spcBef>
            </a:pPr>
          </a:p>
          <a:p>
            <a:pPr algn="l">
              <a:lnSpc>
                <a:spcPts val="398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179530" y="993477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DECISION TREE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8004413" y="1028700"/>
            <a:ext cx="3947512" cy="1090821"/>
            <a:chOff x="0" y="0"/>
            <a:chExt cx="5263349" cy="1454428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5263349" cy="1283519"/>
              <a:chOff x="0" y="0"/>
              <a:chExt cx="1039674" cy="253535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039674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1039674">
                    <a:moveTo>
                      <a:pt x="100022" y="0"/>
                    </a:moveTo>
                    <a:lnTo>
                      <a:pt x="939652" y="0"/>
                    </a:lnTo>
                    <a:cubicBezTo>
                      <a:pt x="966179" y="0"/>
                      <a:pt x="991620" y="10538"/>
                      <a:pt x="1010378" y="29296"/>
                    </a:cubicBezTo>
                    <a:cubicBezTo>
                      <a:pt x="1029136" y="48054"/>
                      <a:pt x="1039674" y="73494"/>
                      <a:pt x="1039674" y="100022"/>
                    </a:cubicBezTo>
                    <a:lnTo>
                      <a:pt x="1039674" y="153513"/>
                    </a:lnTo>
                    <a:cubicBezTo>
                      <a:pt x="1039674" y="180040"/>
                      <a:pt x="1029136" y="205481"/>
                      <a:pt x="1010378" y="224239"/>
                    </a:cubicBezTo>
                    <a:cubicBezTo>
                      <a:pt x="991620" y="242997"/>
                      <a:pt x="966179" y="253535"/>
                      <a:pt x="939652" y="253535"/>
                    </a:cubicBezTo>
                    <a:lnTo>
                      <a:pt x="100022" y="253535"/>
                    </a:lnTo>
                    <a:cubicBezTo>
                      <a:pt x="73494" y="253535"/>
                      <a:pt x="48054" y="242997"/>
                      <a:pt x="29296" y="224239"/>
                    </a:cubicBezTo>
                    <a:cubicBezTo>
                      <a:pt x="10538" y="205481"/>
                      <a:pt x="0" y="180040"/>
                      <a:pt x="0" y="153513"/>
                    </a:cubicBezTo>
                    <a:lnTo>
                      <a:pt x="0" y="100022"/>
                    </a:lnTo>
                    <a:cubicBezTo>
                      <a:pt x="0" y="73494"/>
                      <a:pt x="10538" y="48054"/>
                      <a:pt x="29296" y="29296"/>
                    </a:cubicBezTo>
                    <a:cubicBezTo>
                      <a:pt x="48054" y="10538"/>
                      <a:pt x="73494" y="0"/>
                      <a:pt x="100022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66675"/>
                <a:ext cx="1039674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524306" y="111615"/>
              <a:ext cx="4214738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ETHNICITY</a:t>
              </a: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7962232" y="2152541"/>
            <a:ext cx="9297068" cy="7747556"/>
          </a:xfrm>
          <a:custGeom>
            <a:avLst/>
            <a:gdLst/>
            <a:ahLst/>
            <a:cxnLst/>
            <a:rect r="r" b="b" t="t" l="l"/>
            <a:pathLst>
              <a:path h="7747556" w="9297068">
                <a:moveTo>
                  <a:pt x="0" y="0"/>
                </a:moveTo>
                <a:lnTo>
                  <a:pt x="9297068" y="0"/>
                </a:lnTo>
                <a:lnTo>
                  <a:pt x="9297068" y="7747557"/>
                </a:lnTo>
                <a:lnTo>
                  <a:pt x="0" y="774755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028700" y="2613120"/>
            <a:ext cx="10572729" cy="7136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9"/>
              </a:lnSpc>
              <a:spcBef>
                <a:spcPct val="0"/>
              </a:spcBef>
            </a:pPr>
            <a:r>
              <a:rPr lang="en-US" b="true" sz="3678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Accuracy: </a:t>
            </a:r>
            <a:r>
              <a:rPr lang="en-US" sz="3678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0.57</a:t>
            </a:r>
          </a:p>
          <a:p>
            <a:pPr algn="l">
              <a:lnSpc>
                <a:spcPts val="5149"/>
              </a:lnSpc>
              <a:spcBef>
                <a:spcPct val="0"/>
              </a:spcBef>
            </a:pPr>
          </a:p>
          <a:p>
            <a:pPr algn="l">
              <a:lnSpc>
                <a:spcPts val="5149"/>
              </a:lnSpc>
              <a:spcBef>
                <a:spcPct val="0"/>
              </a:spcBef>
            </a:pPr>
            <a:r>
              <a:rPr lang="en-US" b="true" sz="3678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Black: </a:t>
            </a:r>
            <a:r>
              <a:rPr lang="en-US" sz="3678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0.58</a:t>
            </a:r>
          </a:p>
          <a:p>
            <a:pPr algn="l">
              <a:lnSpc>
                <a:spcPts val="5149"/>
              </a:lnSpc>
              <a:spcBef>
                <a:spcPct val="0"/>
              </a:spcBef>
            </a:pPr>
            <a:r>
              <a:rPr lang="en-US" b="true" sz="3678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Hispanic:</a:t>
            </a:r>
            <a:r>
              <a:rPr lang="en-US" sz="3678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0.53 </a:t>
            </a:r>
          </a:p>
          <a:p>
            <a:pPr algn="l">
              <a:lnSpc>
                <a:spcPts val="5149"/>
              </a:lnSpc>
              <a:spcBef>
                <a:spcPct val="0"/>
              </a:spcBef>
            </a:pPr>
            <a:r>
              <a:rPr lang="en-US" b="true" sz="3678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White:</a:t>
            </a:r>
            <a:r>
              <a:rPr lang="en-US" sz="3678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0.60</a:t>
            </a:r>
          </a:p>
          <a:p>
            <a:pPr algn="l">
              <a:lnSpc>
                <a:spcPts val="5149"/>
              </a:lnSpc>
              <a:spcBef>
                <a:spcPct val="0"/>
              </a:spcBef>
            </a:pPr>
          </a:p>
          <a:p>
            <a:pPr algn="l">
              <a:lnSpc>
                <a:spcPts val="5149"/>
              </a:lnSpc>
              <a:spcBef>
                <a:spcPct val="0"/>
              </a:spcBef>
            </a:pPr>
            <a:r>
              <a:rPr lang="en-US" b="true" sz="3678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GridSearchCV</a:t>
            </a:r>
          </a:p>
          <a:p>
            <a:pPr algn="l" marL="794098" indent="-397049" lvl="1">
              <a:lnSpc>
                <a:spcPts val="514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78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max_depth: </a:t>
            </a:r>
            <a:r>
              <a:rPr lang="en-US" sz="3678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25</a:t>
            </a:r>
          </a:p>
          <a:p>
            <a:pPr algn="l" marL="794098" indent="-397049" lvl="1">
              <a:lnSpc>
                <a:spcPts val="514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78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min_samples_leaf: </a:t>
            </a:r>
            <a:r>
              <a:rPr lang="en-US" sz="3678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100</a:t>
            </a:r>
          </a:p>
          <a:p>
            <a:pPr algn="l" marL="794098" indent="-397049" lvl="1">
              <a:lnSpc>
                <a:spcPts val="514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78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min_samples_split: </a:t>
            </a:r>
            <a:r>
              <a:rPr lang="en-US" sz="3678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5</a:t>
            </a:r>
          </a:p>
          <a:p>
            <a:pPr algn="l">
              <a:lnSpc>
                <a:spcPts val="514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179530" y="993477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XGBOOST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8004413" y="1028700"/>
            <a:ext cx="3947512" cy="1090821"/>
            <a:chOff x="0" y="0"/>
            <a:chExt cx="5263349" cy="1454428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5263349" cy="1283519"/>
              <a:chOff x="0" y="0"/>
              <a:chExt cx="1039674" cy="253535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039674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1039674">
                    <a:moveTo>
                      <a:pt x="100022" y="0"/>
                    </a:moveTo>
                    <a:lnTo>
                      <a:pt x="939652" y="0"/>
                    </a:lnTo>
                    <a:cubicBezTo>
                      <a:pt x="966179" y="0"/>
                      <a:pt x="991620" y="10538"/>
                      <a:pt x="1010378" y="29296"/>
                    </a:cubicBezTo>
                    <a:cubicBezTo>
                      <a:pt x="1029136" y="48054"/>
                      <a:pt x="1039674" y="73494"/>
                      <a:pt x="1039674" y="100022"/>
                    </a:cubicBezTo>
                    <a:lnTo>
                      <a:pt x="1039674" y="153513"/>
                    </a:lnTo>
                    <a:cubicBezTo>
                      <a:pt x="1039674" y="180040"/>
                      <a:pt x="1029136" y="205481"/>
                      <a:pt x="1010378" y="224239"/>
                    </a:cubicBezTo>
                    <a:cubicBezTo>
                      <a:pt x="991620" y="242997"/>
                      <a:pt x="966179" y="253535"/>
                      <a:pt x="939652" y="253535"/>
                    </a:cubicBezTo>
                    <a:lnTo>
                      <a:pt x="100022" y="253535"/>
                    </a:lnTo>
                    <a:cubicBezTo>
                      <a:pt x="73494" y="253535"/>
                      <a:pt x="48054" y="242997"/>
                      <a:pt x="29296" y="224239"/>
                    </a:cubicBezTo>
                    <a:cubicBezTo>
                      <a:pt x="10538" y="205481"/>
                      <a:pt x="0" y="180040"/>
                      <a:pt x="0" y="153513"/>
                    </a:cubicBezTo>
                    <a:lnTo>
                      <a:pt x="0" y="100022"/>
                    </a:lnTo>
                    <a:cubicBezTo>
                      <a:pt x="0" y="73494"/>
                      <a:pt x="10538" y="48054"/>
                      <a:pt x="29296" y="29296"/>
                    </a:cubicBezTo>
                    <a:cubicBezTo>
                      <a:pt x="48054" y="10538"/>
                      <a:pt x="73494" y="0"/>
                      <a:pt x="100022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66675"/>
                <a:ext cx="1039674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524306" y="111615"/>
              <a:ext cx="4214738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ETHNICITY</a:t>
              </a: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8196302" y="2271921"/>
            <a:ext cx="9046293" cy="7416819"/>
          </a:xfrm>
          <a:custGeom>
            <a:avLst/>
            <a:gdLst/>
            <a:ahLst/>
            <a:cxnLst/>
            <a:rect r="r" b="b" t="t" l="l"/>
            <a:pathLst>
              <a:path h="7416819" w="9046293">
                <a:moveTo>
                  <a:pt x="0" y="0"/>
                </a:moveTo>
                <a:lnTo>
                  <a:pt x="9046294" y="0"/>
                </a:lnTo>
                <a:lnTo>
                  <a:pt x="9046294" y="7416819"/>
                </a:lnTo>
                <a:lnTo>
                  <a:pt x="0" y="7416819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-25" t="0" r="-25" b="-1692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949746" y="2562262"/>
            <a:ext cx="7054667" cy="7126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52"/>
              </a:lnSpc>
              <a:spcBef>
                <a:spcPct val="0"/>
              </a:spcBef>
            </a:pPr>
            <a:r>
              <a:rPr lang="en-US" b="true" sz="3680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Accuracy: </a:t>
            </a:r>
            <a:r>
              <a:rPr lang="en-US" sz="3680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0.59</a:t>
            </a:r>
          </a:p>
          <a:p>
            <a:pPr algn="l">
              <a:lnSpc>
                <a:spcPts val="5152"/>
              </a:lnSpc>
              <a:spcBef>
                <a:spcPct val="0"/>
              </a:spcBef>
            </a:pPr>
          </a:p>
          <a:p>
            <a:pPr algn="l">
              <a:lnSpc>
                <a:spcPts val="5152"/>
              </a:lnSpc>
              <a:spcBef>
                <a:spcPct val="0"/>
              </a:spcBef>
            </a:pPr>
            <a:r>
              <a:rPr lang="en-US" b="true" sz="3680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Black: </a:t>
            </a:r>
            <a:r>
              <a:rPr lang="en-US" sz="3680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0.60</a:t>
            </a:r>
          </a:p>
          <a:p>
            <a:pPr algn="l">
              <a:lnSpc>
                <a:spcPts val="5152"/>
              </a:lnSpc>
              <a:spcBef>
                <a:spcPct val="0"/>
              </a:spcBef>
            </a:pPr>
            <a:r>
              <a:rPr lang="en-US" b="true" sz="3680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Hispanic:</a:t>
            </a:r>
            <a:r>
              <a:rPr lang="en-US" sz="3680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0.56 </a:t>
            </a:r>
          </a:p>
          <a:p>
            <a:pPr algn="l">
              <a:lnSpc>
                <a:spcPts val="5152"/>
              </a:lnSpc>
              <a:spcBef>
                <a:spcPct val="0"/>
              </a:spcBef>
            </a:pPr>
            <a:r>
              <a:rPr lang="en-US" b="true" sz="3680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F1 Score White:</a:t>
            </a:r>
            <a:r>
              <a:rPr lang="en-US" sz="3680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0.60</a:t>
            </a:r>
          </a:p>
          <a:p>
            <a:pPr algn="l">
              <a:lnSpc>
                <a:spcPts val="5152"/>
              </a:lnSpc>
              <a:spcBef>
                <a:spcPct val="0"/>
              </a:spcBef>
            </a:pPr>
          </a:p>
          <a:p>
            <a:pPr algn="l">
              <a:lnSpc>
                <a:spcPts val="5152"/>
              </a:lnSpc>
              <a:spcBef>
                <a:spcPct val="0"/>
              </a:spcBef>
            </a:pPr>
            <a:r>
              <a:rPr lang="en-US" b="true" sz="3680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GridSearchCV</a:t>
            </a:r>
          </a:p>
          <a:p>
            <a:pPr algn="l" marL="794513" indent="-397256" lvl="1">
              <a:lnSpc>
                <a:spcPts val="5152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80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learning_rate</a:t>
            </a:r>
            <a:r>
              <a:rPr lang="en-US" sz="3680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0.08</a:t>
            </a:r>
          </a:p>
          <a:p>
            <a:pPr algn="l" marL="794513" indent="-397256" lvl="1">
              <a:lnSpc>
                <a:spcPts val="5152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80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max_depth</a:t>
            </a:r>
            <a:r>
              <a:rPr lang="en-US" sz="3680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7</a:t>
            </a:r>
          </a:p>
          <a:p>
            <a:pPr algn="l" marL="794513" indent="-397256" lvl="1">
              <a:lnSpc>
                <a:spcPts val="5152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80" spc="11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n_estimators</a:t>
            </a:r>
            <a:r>
              <a:rPr lang="en-US" sz="3680" spc="11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: 150</a:t>
            </a:r>
          </a:p>
          <a:p>
            <a:pPr algn="l">
              <a:lnSpc>
                <a:spcPts val="515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705694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6872584" y="-474096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33720" y="282484"/>
            <a:ext cx="17820559" cy="11922039"/>
            <a:chOff x="0" y="0"/>
            <a:chExt cx="4693481" cy="313996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693481" cy="3139961"/>
            </a:xfrm>
            <a:custGeom>
              <a:avLst/>
              <a:gdLst/>
              <a:ahLst/>
              <a:cxnLst/>
              <a:rect r="r" b="b" t="t" l="l"/>
              <a:pathLst>
                <a:path h="3139961" w="4693481">
                  <a:moveTo>
                    <a:pt x="0" y="0"/>
                  </a:moveTo>
                  <a:lnTo>
                    <a:pt x="4693481" y="0"/>
                  </a:lnTo>
                  <a:lnTo>
                    <a:pt x="4693481" y="3139961"/>
                  </a:lnTo>
                  <a:lnTo>
                    <a:pt x="0" y="3139961"/>
                  </a:lnTo>
                  <a:close/>
                </a:path>
              </a:pathLst>
            </a:custGeom>
            <a:solidFill>
              <a:srgbClr val="CBC2A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4693481" cy="3206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85991" y="1044011"/>
            <a:ext cx="17116018" cy="1652001"/>
            <a:chOff x="0" y="0"/>
            <a:chExt cx="4507923" cy="43509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507923" cy="435095"/>
            </a:xfrm>
            <a:custGeom>
              <a:avLst/>
              <a:gdLst/>
              <a:ahLst/>
              <a:cxnLst/>
              <a:rect r="r" b="b" t="t" l="l"/>
              <a:pathLst>
                <a:path h="435095" w="4507923">
                  <a:moveTo>
                    <a:pt x="0" y="0"/>
                  </a:moveTo>
                  <a:lnTo>
                    <a:pt x="4507923" y="0"/>
                  </a:lnTo>
                  <a:lnTo>
                    <a:pt x="4507923" y="435095"/>
                  </a:lnTo>
                  <a:lnTo>
                    <a:pt x="0" y="435095"/>
                  </a:ln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4507923" cy="5017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5832363" y="1231745"/>
            <a:ext cx="6623274" cy="132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71"/>
              </a:lnSpc>
              <a:spcBef>
                <a:spcPct val="0"/>
              </a:spcBef>
            </a:pPr>
            <a:r>
              <a:rPr lang="en-US" sz="776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DATA OVERVIEW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4594389" y="2876987"/>
            <a:ext cx="9878517" cy="1106995"/>
            <a:chOff x="0" y="0"/>
            <a:chExt cx="2601749" cy="29155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601749" cy="291554"/>
            </a:xfrm>
            <a:custGeom>
              <a:avLst/>
              <a:gdLst/>
              <a:ahLst/>
              <a:cxnLst/>
              <a:rect r="r" b="b" t="t" l="l"/>
              <a:pathLst>
                <a:path h="291554" w="2601749">
                  <a:moveTo>
                    <a:pt x="0" y="0"/>
                  </a:moveTo>
                  <a:lnTo>
                    <a:pt x="2601749" y="0"/>
                  </a:lnTo>
                  <a:lnTo>
                    <a:pt x="2601749" y="291554"/>
                  </a:lnTo>
                  <a:lnTo>
                    <a:pt x="0" y="291554"/>
                  </a:ln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2601749" cy="3582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4743895" y="3017331"/>
            <a:ext cx="3086398" cy="928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0"/>
              </a:lnSpc>
              <a:spcBef>
                <a:spcPct val="0"/>
              </a:spcBef>
            </a:pPr>
            <a:r>
              <a:rPr lang="en-US" sz="5442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TIMEFRAME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683277" y="3164831"/>
            <a:ext cx="4617846" cy="523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2020 - 2025 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8423667" y="-404047"/>
            <a:ext cx="1440666" cy="1561542"/>
            <a:chOff x="0" y="0"/>
            <a:chExt cx="1920888" cy="2082056"/>
          </a:xfrm>
        </p:grpSpPr>
        <p:sp>
          <p:nvSpPr>
            <p:cNvPr name="Freeform 20" id="20"/>
            <p:cNvSpPr/>
            <p:nvPr/>
          </p:nvSpPr>
          <p:spPr>
            <a:xfrm flipH="false" flipV="false" rot="1583709">
              <a:off x="277274" y="1616691"/>
              <a:ext cx="278634" cy="278634"/>
            </a:xfrm>
            <a:custGeom>
              <a:avLst/>
              <a:gdLst/>
              <a:ahLst/>
              <a:cxnLst/>
              <a:rect r="r" b="b" t="t" l="l"/>
              <a:pathLst>
                <a:path h="278634" w="278634">
                  <a:moveTo>
                    <a:pt x="0" y="0"/>
                  </a:moveTo>
                  <a:lnTo>
                    <a:pt x="278634" y="0"/>
                  </a:lnTo>
                  <a:lnTo>
                    <a:pt x="278634" y="278634"/>
                  </a:lnTo>
                  <a:lnTo>
                    <a:pt x="0" y="2786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1" id="21"/>
            <p:cNvGrpSpPr/>
            <p:nvPr/>
          </p:nvGrpSpPr>
          <p:grpSpPr>
            <a:xfrm rot="1583709">
              <a:off x="343596" y="1683013"/>
              <a:ext cx="145991" cy="145991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46236" lIns="46236" bIns="46236" rIns="46236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24" id="24"/>
            <p:cNvSpPr/>
            <p:nvPr/>
          </p:nvSpPr>
          <p:spPr>
            <a:xfrm flipH="true" flipV="false" rot="2127535">
              <a:off x="414776" y="151590"/>
              <a:ext cx="1091335" cy="1778877"/>
            </a:xfrm>
            <a:custGeom>
              <a:avLst/>
              <a:gdLst/>
              <a:ahLst/>
              <a:cxnLst/>
              <a:rect r="r" b="b" t="t" l="l"/>
              <a:pathLst>
                <a:path h="1778877" w="1091335">
                  <a:moveTo>
                    <a:pt x="1091336" y="0"/>
                  </a:moveTo>
                  <a:lnTo>
                    <a:pt x="0" y="0"/>
                  </a:lnTo>
                  <a:lnTo>
                    <a:pt x="0" y="1778876"/>
                  </a:lnTo>
                  <a:lnTo>
                    <a:pt x="1091336" y="1778876"/>
                  </a:lnTo>
                  <a:lnTo>
                    <a:pt x="1091336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4631673" y="4164957"/>
            <a:ext cx="9841233" cy="1106995"/>
            <a:chOff x="0" y="0"/>
            <a:chExt cx="2591930" cy="291554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591930" cy="291554"/>
            </a:xfrm>
            <a:custGeom>
              <a:avLst/>
              <a:gdLst/>
              <a:ahLst/>
              <a:cxnLst/>
              <a:rect r="r" b="b" t="t" l="l"/>
              <a:pathLst>
                <a:path h="291554" w="2591930">
                  <a:moveTo>
                    <a:pt x="0" y="0"/>
                  </a:moveTo>
                  <a:lnTo>
                    <a:pt x="2591930" y="0"/>
                  </a:lnTo>
                  <a:lnTo>
                    <a:pt x="2591930" y="291554"/>
                  </a:lnTo>
                  <a:lnTo>
                    <a:pt x="0" y="291554"/>
                  </a:ln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66675"/>
              <a:ext cx="2591930" cy="3582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4631673" y="5433877"/>
            <a:ext cx="9841233" cy="1106995"/>
            <a:chOff x="0" y="0"/>
            <a:chExt cx="2591930" cy="291554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591930" cy="291554"/>
            </a:xfrm>
            <a:custGeom>
              <a:avLst/>
              <a:gdLst/>
              <a:ahLst/>
              <a:cxnLst/>
              <a:rect r="r" b="b" t="t" l="l"/>
              <a:pathLst>
                <a:path h="291554" w="2591930">
                  <a:moveTo>
                    <a:pt x="0" y="0"/>
                  </a:moveTo>
                  <a:lnTo>
                    <a:pt x="2591930" y="0"/>
                  </a:lnTo>
                  <a:lnTo>
                    <a:pt x="2591930" y="291554"/>
                  </a:lnTo>
                  <a:lnTo>
                    <a:pt x="0" y="291554"/>
                  </a:ln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66675"/>
              <a:ext cx="2591930" cy="3582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4594389" y="8028867"/>
            <a:ext cx="9878517" cy="1106995"/>
            <a:chOff x="0" y="0"/>
            <a:chExt cx="2601749" cy="291554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601749" cy="291554"/>
            </a:xfrm>
            <a:custGeom>
              <a:avLst/>
              <a:gdLst/>
              <a:ahLst/>
              <a:cxnLst/>
              <a:rect r="r" b="b" t="t" l="l"/>
              <a:pathLst>
                <a:path h="291554" w="2601749">
                  <a:moveTo>
                    <a:pt x="0" y="0"/>
                  </a:moveTo>
                  <a:lnTo>
                    <a:pt x="2601749" y="0"/>
                  </a:lnTo>
                  <a:lnTo>
                    <a:pt x="2601749" y="291554"/>
                  </a:lnTo>
                  <a:lnTo>
                    <a:pt x="0" y="291554"/>
                  </a:ln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66675"/>
              <a:ext cx="2601749" cy="3582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4594389" y="6740897"/>
            <a:ext cx="9878517" cy="1106995"/>
            <a:chOff x="0" y="0"/>
            <a:chExt cx="2601749" cy="291554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2601749" cy="291554"/>
            </a:xfrm>
            <a:custGeom>
              <a:avLst/>
              <a:gdLst/>
              <a:ahLst/>
              <a:cxnLst/>
              <a:rect r="r" b="b" t="t" l="l"/>
              <a:pathLst>
                <a:path h="291554" w="2601749">
                  <a:moveTo>
                    <a:pt x="0" y="0"/>
                  </a:moveTo>
                  <a:lnTo>
                    <a:pt x="2601749" y="0"/>
                  </a:lnTo>
                  <a:lnTo>
                    <a:pt x="2601749" y="291554"/>
                  </a:lnTo>
                  <a:lnTo>
                    <a:pt x="0" y="291554"/>
                  </a:lnTo>
                  <a:close/>
                </a:path>
              </a:pathLst>
            </a:custGeom>
            <a:solidFill>
              <a:srgbClr val="FDF9F0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66675"/>
              <a:ext cx="2601749" cy="3582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4743895" y="4324351"/>
            <a:ext cx="4031307" cy="928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0"/>
              </a:lnSpc>
              <a:spcBef>
                <a:spcPct val="0"/>
              </a:spcBef>
            </a:pPr>
            <a:r>
              <a:rPr lang="en-US" sz="5442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ARREST CASES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552289" y="4433751"/>
            <a:ext cx="4393402" cy="523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297,000 + cases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4743895" y="5614852"/>
            <a:ext cx="1439168" cy="928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0"/>
              </a:lnSpc>
              <a:spcBef>
                <a:spcPct val="0"/>
              </a:spcBef>
            </a:pPr>
            <a:r>
              <a:rPr lang="en-US" sz="5442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AGEs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608462" y="5738677"/>
            <a:ext cx="4543032" cy="523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18 years &amp; older only 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4743895" y="6883772"/>
            <a:ext cx="3612431" cy="928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0"/>
              </a:lnSpc>
              <a:spcBef>
                <a:spcPct val="0"/>
              </a:spcBef>
            </a:pPr>
            <a:r>
              <a:rPr lang="en-US" sz="5442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DISTRIBUTION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533647" y="7004834"/>
            <a:ext cx="4524389" cy="509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80% Males   20% Females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4727301" y="8190792"/>
            <a:ext cx="3119586" cy="928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0"/>
              </a:lnSpc>
              <a:spcBef>
                <a:spcPct val="0"/>
              </a:spcBef>
            </a:pPr>
            <a:r>
              <a:rPr lang="en-US" sz="5442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ETHNICITIES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9533647" y="7981242"/>
            <a:ext cx="4880477" cy="1022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05"/>
              </a:lnSpc>
            </a:pPr>
            <a:r>
              <a:rPr lang="en-US" sz="286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Hispanic                  White </a:t>
            </a:r>
          </a:p>
          <a:p>
            <a:pPr algn="l">
              <a:lnSpc>
                <a:spcPts val="4005"/>
              </a:lnSpc>
              <a:spcBef>
                <a:spcPct val="0"/>
              </a:spcBef>
            </a:pPr>
            <a:r>
              <a:rPr lang="en-US" sz="2861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African American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33757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196302" y="953969"/>
            <a:ext cx="3852334" cy="1090821"/>
            <a:chOff x="0" y="0"/>
            <a:chExt cx="5136446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5136446" cy="1283519"/>
              <a:chOff x="0" y="0"/>
              <a:chExt cx="1014607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014607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1014607">
                    <a:moveTo>
                      <a:pt x="102493" y="0"/>
                    </a:moveTo>
                    <a:lnTo>
                      <a:pt x="912113" y="0"/>
                    </a:lnTo>
                    <a:cubicBezTo>
                      <a:pt x="939296" y="0"/>
                      <a:pt x="965366" y="10798"/>
                      <a:pt x="984587" y="30020"/>
                    </a:cubicBezTo>
                    <a:cubicBezTo>
                      <a:pt x="1003808" y="49241"/>
                      <a:pt x="1014607" y="75310"/>
                      <a:pt x="1014607" y="102493"/>
                    </a:cubicBezTo>
                    <a:lnTo>
                      <a:pt x="1014607" y="151041"/>
                    </a:lnTo>
                    <a:cubicBezTo>
                      <a:pt x="1014607" y="207647"/>
                      <a:pt x="968719" y="253535"/>
                      <a:pt x="912113" y="253535"/>
                    </a:cubicBezTo>
                    <a:lnTo>
                      <a:pt x="102493" y="253535"/>
                    </a:lnTo>
                    <a:cubicBezTo>
                      <a:pt x="45888" y="253535"/>
                      <a:pt x="0" y="207647"/>
                      <a:pt x="0" y="151041"/>
                    </a:cubicBezTo>
                    <a:lnTo>
                      <a:pt x="0" y="102493"/>
                    </a:lnTo>
                    <a:cubicBezTo>
                      <a:pt x="0" y="45888"/>
                      <a:pt x="45888" y="0"/>
                      <a:pt x="1024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1014607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511664" y="111615"/>
              <a:ext cx="4113117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ETHNICITY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179530" y="2152541"/>
            <a:ext cx="7331562" cy="6059072"/>
          </a:xfrm>
          <a:custGeom>
            <a:avLst/>
            <a:gdLst/>
            <a:ahLst/>
            <a:cxnLst/>
            <a:rect r="r" b="b" t="t" l="l"/>
            <a:pathLst>
              <a:path h="6059072" w="7331562">
                <a:moveTo>
                  <a:pt x="0" y="0"/>
                </a:moveTo>
                <a:lnTo>
                  <a:pt x="7331561" y="0"/>
                </a:lnTo>
                <a:lnTo>
                  <a:pt x="7331561" y="6059072"/>
                </a:lnTo>
                <a:lnTo>
                  <a:pt x="0" y="605907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9398670" y="2086127"/>
            <a:ext cx="7466198" cy="6155748"/>
          </a:xfrm>
          <a:custGeom>
            <a:avLst/>
            <a:gdLst/>
            <a:ahLst/>
            <a:cxnLst/>
            <a:rect r="r" b="b" t="t" l="l"/>
            <a:pathLst>
              <a:path h="6155748" w="7466198">
                <a:moveTo>
                  <a:pt x="0" y="0"/>
                </a:moveTo>
                <a:lnTo>
                  <a:pt x="7466198" y="0"/>
                </a:lnTo>
                <a:lnTo>
                  <a:pt x="7466198" y="6155748"/>
                </a:lnTo>
                <a:lnTo>
                  <a:pt x="0" y="6155748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-1909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179530" y="993477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Ensemble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79530" y="7306002"/>
            <a:ext cx="12566951" cy="276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0"/>
              </a:lnSpc>
            </a:pPr>
            <a:r>
              <a:rPr lang="en-US" sz="2821" spc="90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</a:t>
            </a:r>
          </a:p>
          <a:p>
            <a:pPr algn="l">
              <a:lnSpc>
                <a:spcPts val="3950"/>
              </a:lnSpc>
            </a:pPr>
          </a:p>
          <a:p>
            <a:pPr algn="l" marL="528014" indent="-264007" lvl="1">
              <a:lnSpc>
                <a:spcPts val="3423"/>
              </a:lnSpc>
              <a:buFont typeface="Arial"/>
              <a:buChar char="•"/>
            </a:pPr>
            <a:r>
              <a:rPr lang="en-US" b="true" sz="2445" spc="78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Takes in all three Models </a:t>
            </a:r>
          </a:p>
          <a:p>
            <a:pPr algn="l" marL="1056029" indent="-352010" lvl="2">
              <a:lnSpc>
                <a:spcPts val="3423"/>
              </a:lnSpc>
              <a:spcBef>
                <a:spcPct val="0"/>
              </a:spcBef>
              <a:buFont typeface="Arial"/>
              <a:buChar char="⚬"/>
            </a:pPr>
            <a:r>
              <a:rPr lang="en-US" sz="2445" spc="78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KNN, Decision Tree, and XGBoost</a:t>
            </a:r>
          </a:p>
          <a:p>
            <a:pPr algn="l" marL="528014" indent="-264007" lvl="1">
              <a:lnSpc>
                <a:spcPts val="3423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45" spc="78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No significant difference,</a:t>
            </a:r>
            <a:r>
              <a:rPr lang="en-US" b="true" sz="2445" spc="78" u="sng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 both models have about 0.60 accuracy score. </a:t>
            </a:r>
          </a:p>
          <a:p>
            <a:pPr algn="l">
              <a:lnSpc>
                <a:spcPts val="395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98827" y="-1932767"/>
            <a:ext cx="21557990" cy="14578591"/>
            <a:chOff x="0" y="0"/>
            <a:chExt cx="28743987" cy="194381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743987" cy="19438121"/>
            </a:xfrm>
            <a:custGeom>
              <a:avLst/>
              <a:gdLst/>
              <a:ahLst/>
              <a:cxnLst/>
              <a:rect r="r" b="b" t="t" l="l"/>
              <a:pathLst>
                <a:path h="19438121" w="28743987">
                  <a:moveTo>
                    <a:pt x="0" y="0"/>
                  </a:moveTo>
                  <a:lnTo>
                    <a:pt x="28743987" y="0"/>
                  </a:lnTo>
                  <a:lnTo>
                    <a:pt x="28743987" y="19438121"/>
                  </a:lnTo>
                  <a:lnTo>
                    <a:pt x="0" y="19438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054747" y="924082"/>
              <a:ext cx="16612467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16612467">
                  <a:moveTo>
                    <a:pt x="0" y="0"/>
                  </a:moveTo>
                  <a:lnTo>
                    <a:pt x="16612467" y="0"/>
                  </a:lnTo>
                  <a:lnTo>
                    <a:pt x="16612467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01577" y="924082"/>
              <a:ext cx="9953171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9953171">
                  <a:moveTo>
                    <a:pt x="0" y="0"/>
                  </a:moveTo>
                  <a:lnTo>
                    <a:pt x="9953170" y="0"/>
                  </a:lnTo>
                  <a:lnTo>
                    <a:pt x="9953170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144908" y="521437"/>
            <a:ext cx="13596142" cy="9171216"/>
          </a:xfrm>
          <a:custGeom>
            <a:avLst/>
            <a:gdLst/>
            <a:ahLst/>
            <a:cxnLst/>
            <a:rect r="r" b="b" t="t" l="l"/>
            <a:pathLst>
              <a:path h="9171216" w="13596142">
                <a:moveTo>
                  <a:pt x="0" y="0"/>
                </a:moveTo>
                <a:lnTo>
                  <a:pt x="13596142" y="0"/>
                </a:lnTo>
                <a:lnTo>
                  <a:pt x="13596142" y="9171215"/>
                </a:lnTo>
                <a:lnTo>
                  <a:pt x="0" y="917121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6047570">
            <a:off x="531062" y="-1826168"/>
            <a:ext cx="13664142" cy="16252690"/>
          </a:xfrm>
          <a:custGeom>
            <a:avLst/>
            <a:gdLst/>
            <a:ahLst/>
            <a:cxnLst/>
            <a:rect r="r" b="b" t="t" l="l"/>
            <a:pathLst>
              <a:path h="16252690" w="13664142">
                <a:moveTo>
                  <a:pt x="0" y="0"/>
                </a:moveTo>
                <a:lnTo>
                  <a:pt x="13664141" y="0"/>
                </a:lnTo>
                <a:lnTo>
                  <a:pt x="13664141" y="16252691"/>
                </a:lnTo>
                <a:lnTo>
                  <a:pt x="0" y="1625269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092047" y="4241246"/>
            <a:ext cx="6902389" cy="2592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37"/>
              </a:lnSpc>
            </a:pPr>
            <a:r>
              <a:rPr lang="en-US" sz="5650" spc="180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WHY ARE AGE &amp; ETHNICITY MODELS NOT GREAT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98827" y="-1932767"/>
            <a:ext cx="21557990" cy="14578591"/>
            <a:chOff x="0" y="0"/>
            <a:chExt cx="28743987" cy="194381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743987" cy="19438121"/>
            </a:xfrm>
            <a:custGeom>
              <a:avLst/>
              <a:gdLst/>
              <a:ahLst/>
              <a:cxnLst/>
              <a:rect r="r" b="b" t="t" l="l"/>
              <a:pathLst>
                <a:path h="19438121" w="28743987">
                  <a:moveTo>
                    <a:pt x="0" y="0"/>
                  </a:moveTo>
                  <a:lnTo>
                    <a:pt x="28743987" y="0"/>
                  </a:lnTo>
                  <a:lnTo>
                    <a:pt x="28743987" y="19438121"/>
                  </a:lnTo>
                  <a:lnTo>
                    <a:pt x="0" y="19438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054747" y="924082"/>
              <a:ext cx="16612467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16612467">
                  <a:moveTo>
                    <a:pt x="0" y="0"/>
                  </a:moveTo>
                  <a:lnTo>
                    <a:pt x="16612467" y="0"/>
                  </a:lnTo>
                  <a:lnTo>
                    <a:pt x="16612467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01577" y="924082"/>
              <a:ext cx="9953171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9953171">
                  <a:moveTo>
                    <a:pt x="0" y="0"/>
                  </a:moveTo>
                  <a:lnTo>
                    <a:pt x="9953170" y="0"/>
                  </a:lnTo>
                  <a:lnTo>
                    <a:pt x="9953170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144908" y="521437"/>
            <a:ext cx="13596142" cy="9171216"/>
          </a:xfrm>
          <a:custGeom>
            <a:avLst/>
            <a:gdLst/>
            <a:ahLst/>
            <a:cxnLst/>
            <a:rect r="r" b="b" t="t" l="l"/>
            <a:pathLst>
              <a:path h="9171216" w="13596142">
                <a:moveTo>
                  <a:pt x="0" y="0"/>
                </a:moveTo>
                <a:lnTo>
                  <a:pt x="13596142" y="0"/>
                </a:lnTo>
                <a:lnTo>
                  <a:pt x="13596142" y="9171215"/>
                </a:lnTo>
                <a:lnTo>
                  <a:pt x="0" y="917121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6047570">
            <a:off x="531062" y="-1826168"/>
            <a:ext cx="13664142" cy="16252690"/>
          </a:xfrm>
          <a:custGeom>
            <a:avLst/>
            <a:gdLst/>
            <a:ahLst/>
            <a:cxnLst/>
            <a:rect r="r" b="b" t="t" l="l"/>
            <a:pathLst>
              <a:path h="16252690" w="13664142">
                <a:moveTo>
                  <a:pt x="0" y="0"/>
                </a:moveTo>
                <a:lnTo>
                  <a:pt x="13664141" y="0"/>
                </a:lnTo>
                <a:lnTo>
                  <a:pt x="13664141" y="16252691"/>
                </a:lnTo>
                <a:lnTo>
                  <a:pt x="0" y="1625269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092047" y="4926846"/>
            <a:ext cx="6902389" cy="1725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37"/>
              </a:lnSpc>
            </a:pPr>
            <a:r>
              <a:rPr lang="en-US" sz="5650" spc="180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Correlations &amp; Features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8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196302" y="1028700"/>
            <a:ext cx="3588043" cy="1090821"/>
            <a:chOff x="0" y="0"/>
            <a:chExt cx="4784058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784058" cy="1283519"/>
              <a:chOff x="0" y="0"/>
              <a:chExt cx="944999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944999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944999">
                    <a:moveTo>
                      <a:pt x="110043" y="0"/>
                    </a:moveTo>
                    <a:lnTo>
                      <a:pt x="834956" y="0"/>
                    </a:lnTo>
                    <a:cubicBezTo>
                      <a:pt x="895731" y="0"/>
                      <a:pt x="944999" y="49268"/>
                      <a:pt x="944999" y="110043"/>
                    </a:cubicBezTo>
                    <a:lnTo>
                      <a:pt x="944999" y="143492"/>
                    </a:lnTo>
                    <a:cubicBezTo>
                      <a:pt x="944999" y="172677"/>
                      <a:pt x="933405" y="200667"/>
                      <a:pt x="912768" y="221304"/>
                    </a:cubicBezTo>
                    <a:cubicBezTo>
                      <a:pt x="892131" y="241941"/>
                      <a:pt x="864142" y="253535"/>
                      <a:pt x="834956" y="253535"/>
                    </a:cubicBezTo>
                    <a:lnTo>
                      <a:pt x="110043" y="253535"/>
                    </a:lnTo>
                    <a:cubicBezTo>
                      <a:pt x="49268" y="253535"/>
                      <a:pt x="0" y="204267"/>
                      <a:pt x="0" y="143492"/>
                    </a:cubicBezTo>
                    <a:lnTo>
                      <a:pt x="0" y="110043"/>
                    </a:lnTo>
                    <a:cubicBezTo>
                      <a:pt x="0" y="80858"/>
                      <a:pt x="11594" y="52868"/>
                      <a:pt x="32231" y="32231"/>
                    </a:cubicBezTo>
                    <a:cubicBezTo>
                      <a:pt x="52868" y="11594"/>
                      <a:pt x="80858" y="0"/>
                      <a:pt x="11004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944999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476561" y="111615"/>
              <a:ext cx="3830935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AGE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6335138" y="2271921"/>
            <a:ext cx="10621132" cy="7932238"/>
          </a:xfrm>
          <a:custGeom>
            <a:avLst/>
            <a:gdLst/>
            <a:ahLst/>
            <a:cxnLst/>
            <a:rect r="r" b="b" t="t" l="l"/>
            <a:pathLst>
              <a:path h="7932238" w="10621132">
                <a:moveTo>
                  <a:pt x="0" y="0"/>
                </a:moveTo>
                <a:lnTo>
                  <a:pt x="10621131" y="0"/>
                </a:lnTo>
                <a:lnTo>
                  <a:pt x="10621131" y="7932238"/>
                </a:lnTo>
                <a:lnTo>
                  <a:pt x="0" y="7932238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601181" y="3054957"/>
            <a:ext cx="5686332" cy="5837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69"/>
              </a:lnSpc>
            </a:pPr>
            <a:r>
              <a:rPr lang="en-US" sz="2763" spc="88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Most of the features don’t have a high correlation with Age.</a:t>
            </a:r>
          </a:p>
          <a:p>
            <a:pPr algn="l">
              <a:lnSpc>
                <a:spcPts val="3869"/>
              </a:lnSpc>
            </a:pPr>
          </a:p>
          <a:p>
            <a:pPr algn="l">
              <a:lnSpc>
                <a:spcPts val="3869"/>
              </a:lnSpc>
            </a:pPr>
            <a:r>
              <a:rPr lang="en-US" sz="2763" spc="88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The ones that the models should target are:</a:t>
            </a:r>
          </a:p>
          <a:p>
            <a:pPr algn="l" marL="596695" indent="-298347" lvl="1">
              <a:lnSpc>
                <a:spcPts val="3869"/>
              </a:lnSpc>
              <a:buFont typeface="Arial"/>
              <a:buChar char="•"/>
            </a:pPr>
            <a:r>
              <a:rPr lang="en-US" b="true" sz="2763" spc="88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Report Type</a:t>
            </a:r>
          </a:p>
          <a:p>
            <a:pPr algn="l" marL="596695" indent="-298347" lvl="1">
              <a:lnSpc>
                <a:spcPts val="3869"/>
              </a:lnSpc>
              <a:buFont typeface="Arial"/>
              <a:buChar char="•"/>
            </a:pPr>
            <a:r>
              <a:rPr lang="en-US" b="true" sz="2763" spc="88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Ethnicity</a:t>
            </a:r>
          </a:p>
          <a:p>
            <a:pPr algn="l" marL="596695" indent="-298347" lvl="1">
              <a:lnSpc>
                <a:spcPts val="3869"/>
              </a:lnSpc>
              <a:buFont typeface="Arial"/>
              <a:buChar char="•"/>
            </a:pPr>
            <a:r>
              <a:rPr lang="en-US" b="true" sz="2763" spc="88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Booking Time</a:t>
            </a:r>
          </a:p>
          <a:p>
            <a:pPr algn="l" marL="596695" indent="-298347" lvl="1">
              <a:lnSpc>
                <a:spcPts val="3869"/>
              </a:lnSpc>
              <a:buFont typeface="Arial"/>
              <a:buChar char="•"/>
            </a:pPr>
            <a:r>
              <a:rPr lang="en-US" b="true" sz="2763" spc="88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Sex Code</a:t>
            </a:r>
          </a:p>
          <a:p>
            <a:pPr algn="l" marL="596695" indent="-298347" lvl="1">
              <a:lnSpc>
                <a:spcPts val="386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763" spc="88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Charge Group Description</a:t>
            </a:r>
          </a:p>
          <a:p>
            <a:pPr algn="l">
              <a:lnSpc>
                <a:spcPts val="3869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179530" y="993477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Why is it bad?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196302" y="1028700"/>
            <a:ext cx="3588043" cy="1090821"/>
            <a:chOff x="0" y="0"/>
            <a:chExt cx="4784058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784058" cy="1283519"/>
              <a:chOff x="0" y="0"/>
              <a:chExt cx="944999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944999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944999">
                    <a:moveTo>
                      <a:pt x="110043" y="0"/>
                    </a:moveTo>
                    <a:lnTo>
                      <a:pt x="834956" y="0"/>
                    </a:lnTo>
                    <a:cubicBezTo>
                      <a:pt x="895731" y="0"/>
                      <a:pt x="944999" y="49268"/>
                      <a:pt x="944999" y="110043"/>
                    </a:cubicBezTo>
                    <a:lnTo>
                      <a:pt x="944999" y="143492"/>
                    </a:lnTo>
                    <a:cubicBezTo>
                      <a:pt x="944999" y="172677"/>
                      <a:pt x="933405" y="200667"/>
                      <a:pt x="912768" y="221304"/>
                    </a:cubicBezTo>
                    <a:cubicBezTo>
                      <a:pt x="892131" y="241941"/>
                      <a:pt x="864142" y="253535"/>
                      <a:pt x="834956" y="253535"/>
                    </a:cubicBezTo>
                    <a:lnTo>
                      <a:pt x="110043" y="253535"/>
                    </a:lnTo>
                    <a:cubicBezTo>
                      <a:pt x="49268" y="253535"/>
                      <a:pt x="0" y="204267"/>
                      <a:pt x="0" y="143492"/>
                    </a:cubicBezTo>
                    <a:lnTo>
                      <a:pt x="0" y="110043"/>
                    </a:lnTo>
                    <a:cubicBezTo>
                      <a:pt x="0" y="80858"/>
                      <a:pt x="11594" y="52868"/>
                      <a:pt x="32231" y="32231"/>
                    </a:cubicBezTo>
                    <a:cubicBezTo>
                      <a:pt x="52868" y="11594"/>
                      <a:pt x="80858" y="0"/>
                      <a:pt x="11004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944999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476561" y="111615"/>
              <a:ext cx="3830935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AGE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9448806" y="2068436"/>
            <a:ext cx="7832373" cy="5541404"/>
          </a:xfrm>
          <a:custGeom>
            <a:avLst/>
            <a:gdLst/>
            <a:ahLst/>
            <a:cxnLst/>
            <a:rect r="r" b="b" t="t" l="l"/>
            <a:pathLst>
              <a:path h="5541404" w="7832373">
                <a:moveTo>
                  <a:pt x="0" y="0"/>
                </a:moveTo>
                <a:lnTo>
                  <a:pt x="7832374" y="0"/>
                </a:lnTo>
                <a:lnTo>
                  <a:pt x="7832374" y="5541404"/>
                </a:lnTo>
                <a:lnTo>
                  <a:pt x="0" y="5541404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712299" y="2068436"/>
            <a:ext cx="7832373" cy="5541404"/>
          </a:xfrm>
          <a:custGeom>
            <a:avLst/>
            <a:gdLst/>
            <a:ahLst/>
            <a:cxnLst/>
            <a:rect r="r" b="b" t="t" l="l"/>
            <a:pathLst>
              <a:path h="5541404" w="7832373">
                <a:moveTo>
                  <a:pt x="0" y="0"/>
                </a:moveTo>
                <a:lnTo>
                  <a:pt x="7832374" y="0"/>
                </a:lnTo>
                <a:lnTo>
                  <a:pt x="7832374" y="5541404"/>
                </a:lnTo>
                <a:lnTo>
                  <a:pt x="0" y="554140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275852" y="1032818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Why is it bad?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28700" y="7533640"/>
            <a:ext cx="16158505" cy="220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80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Top 5 Correlations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8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Report Type, Ethnicity, Charge Group Description,  Booking Time, Sex Code</a:t>
            </a:r>
          </a:p>
          <a:p>
            <a:pPr algn="l">
              <a:lnSpc>
                <a:spcPts val="3500"/>
              </a:lnSpc>
            </a:pPr>
            <a:r>
              <a:rPr lang="en-US" sz="2500" spc="80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Decision Tree has 1 of the 5</a:t>
            </a:r>
          </a:p>
          <a:p>
            <a:pPr algn="l">
              <a:lnSpc>
                <a:spcPts val="3500"/>
              </a:lnSpc>
            </a:pPr>
            <a:r>
              <a:rPr lang="en-US" sz="2500" spc="80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XGBoost Model has 4 of the 5</a:t>
            </a:r>
          </a:p>
          <a:p>
            <a:pPr algn="l" marL="539751" indent="-269876" lvl="1">
              <a:lnSpc>
                <a:spcPts val="3500"/>
              </a:lnSpc>
              <a:spcBef>
                <a:spcPct val="0"/>
              </a:spcBef>
              <a:buFont typeface="Arial"/>
              <a:buChar char="•"/>
            </a:pPr>
            <a:r>
              <a:rPr lang="en-US" sz="2500" spc="80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Features &amp; Correlations make sense, yet the model is not great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196302" y="1028700"/>
            <a:ext cx="3588043" cy="1090821"/>
            <a:chOff x="0" y="0"/>
            <a:chExt cx="4784058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784058" cy="1283519"/>
              <a:chOff x="0" y="0"/>
              <a:chExt cx="944999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944999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944999">
                    <a:moveTo>
                      <a:pt x="110043" y="0"/>
                    </a:moveTo>
                    <a:lnTo>
                      <a:pt x="834956" y="0"/>
                    </a:lnTo>
                    <a:cubicBezTo>
                      <a:pt x="895731" y="0"/>
                      <a:pt x="944999" y="49268"/>
                      <a:pt x="944999" y="110043"/>
                    </a:cubicBezTo>
                    <a:lnTo>
                      <a:pt x="944999" y="143492"/>
                    </a:lnTo>
                    <a:cubicBezTo>
                      <a:pt x="944999" y="172677"/>
                      <a:pt x="933405" y="200667"/>
                      <a:pt x="912768" y="221304"/>
                    </a:cubicBezTo>
                    <a:cubicBezTo>
                      <a:pt x="892131" y="241941"/>
                      <a:pt x="864142" y="253535"/>
                      <a:pt x="834956" y="253535"/>
                    </a:cubicBezTo>
                    <a:lnTo>
                      <a:pt x="110043" y="253535"/>
                    </a:lnTo>
                    <a:cubicBezTo>
                      <a:pt x="49268" y="253535"/>
                      <a:pt x="0" y="204267"/>
                      <a:pt x="0" y="143492"/>
                    </a:cubicBezTo>
                    <a:lnTo>
                      <a:pt x="0" y="110043"/>
                    </a:lnTo>
                    <a:cubicBezTo>
                      <a:pt x="0" y="80858"/>
                      <a:pt x="11594" y="52868"/>
                      <a:pt x="32231" y="32231"/>
                    </a:cubicBezTo>
                    <a:cubicBezTo>
                      <a:pt x="52868" y="11594"/>
                      <a:pt x="80858" y="0"/>
                      <a:pt x="11004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944999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476561" y="111615"/>
              <a:ext cx="3830935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AGE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2821300" y="2119521"/>
            <a:ext cx="13344247" cy="7589540"/>
          </a:xfrm>
          <a:custGeom>
            <a:avLst/>
            <a:gdLst/>
            <a:ahLst/>
            <a:cxnLst/>
            <a:rect r="r" b="b" t="t" l="l"/>
            <a:pathLst>
              <a:path h="7589540" w="13344247">
                <a:moveTo>
                  <a:pt x="0" y="0"/>
                </a:moveTo>
                <a:lnTo>
                  <a:pt x="13344247" y="0"/>
                </a:lnTo>
                <a:lnTo>
                  <a:pt x="13344247" y="7589541"/>
                </a:lnTo>
                <a:lnTo>
                  <a:pt x="0" y="758954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275852" y="1032818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Why is it bad?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179530" y="993477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Why is it bad?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8004413" y="1028700"/>
            <a:ext cx="3947512" cy="1090821"/>
            <a:chOff x="0" y="0"/>
            <a:chExt cx="5263349" cy="1454428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5263349" cy="1283519"/>
              <a:chOff x="0" y="0"/>
              <a:chExt cx="1039674" cy="253535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039674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1039674">
                    <a:moveTo>
                      <a:pt x="100022" y="0"/>
                    </a:moveTo>
                    <a:lnTo>
                      <a:pt x="939652" y="0"/>
                    </a:lnTo>
                    <a:cubicBezTo>
                      <a:pt x="966179" y="0"/>
                      <a:pt x="991620" y="10538"/>
                      <a:pt x="1010378" y="29296"/>
                    </a:cubicBezTo>
                    <a:cubicBezTo>
                      <a:pt x="1029136" y="48054"/>
                      <a:pt x="1039674" y="73494"/>
                      <a:pt x="1039674" y="100022"/>
                    </a:cubicBezTo>
                    <a:lnTo>
                      <a:pt x="1039674" y="153513"/>
                    </a:lnTo>
                    <a:cubicBezTo>
                      <a:pt x="1039674" y="180040"/>
                      <a:pt x="1029136" y="205481"/>
                      <a:pt x="1010378" y="224239"/>
                    </a:cubicBezTo>
                    <a:cubicBezTo>
                      <a:pt x="991620" y="242997"/>
                      <a:pt x="966179" y="253535"/>
                      <a:pt x="939652" y="253535"/>
                    </a:cubicBezTo>
                    <a:lnTo>
                      <a:pt x="100022" y="253535"/>
                    </a:lnTo>
                    <a:cubicBezTo>
                      <a:pt x="73494" y="253535"/>
                      <a:pt x="48054" y="242997"/>
                      <a:pt x="29296" y="224239"/>
                    </a:cubicBezTo>
                    <a:cubicBezTo>
                      <a:pt x="10538" y="205481"/>
                      <a:pt x="0" y="180040"/>
                      <a:pt x="0" y="153513"/>
                    </a:cubicBezTo>
                    <a:lnTo>
                      <a:pt x="0" y="100022"/>
                    </a:lnTo>
                    <a:cubicBezTo>
                      <a:pt x="0" y="73494"/>
                      <a:pt x="10538" y="48054"/>
                      <a:pt x="29296" y="29296"/>
                    </a:cubicBezTo>
                    <a:cubicBezTo>
                      <a:pt x="48054" y="10538"/>
                      <a:pt x="73494" y="0"/>
                      <a:pt x="100022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66675"/>
                <a:ext cx="1039674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524306" y="111615"/>
              <a:ext cx="4214738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ETHNICITY</a:t>
              </a: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6363814" y="2271921"/>
            <a:ext cx="10574588" cy="7897477"/>
          </a:xfrm>
          <a:custGeom>
            <a:avLst/>
            <a:gdLst/>
            <a:ahLst/>
            <a:cxnLst/>
            <a:rect r="r" b="b" t="t" l="l"/>
            <a:pathLst>
              <a:path h="7897477" w="10574588">
                <a:moveTo>
                  <a:pt x="0" y="0"/>
                </a:moveTo>
                <a:lnTo>
                  <a:pt x="10574587" y="0"/>
                </a:lnTo>
                <a:lnTo>
                  <a:pt x="10574587" y="7897477"/>
                </a:lnTo>
                <a:lnTo>
                  <a:pt x="0" y="789747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179530" y="2360608"/>
            <a:ext cx="4146443" cy="4582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83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Significant correlation:</a:t>
            </a:r>
          </a:p>
          <a:p>
            <a:pPr algn="l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Booking Location</a:t>
            </a:r>
          </a:p>
          <a:p>
            <a:pPr algn="l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LON (Longitude)</a:t>
            </a:r>
          </a:p>
          <a:p>
            <a:pPr algn="l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LAT (Latitude)</a:t>
            </a:r>
          </a:p>
          <a:p>
            <a:pPr algn="l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Booking Location Code</a:t>
            </a:r>
          </a:p>
          <a:p>
            <a:pPr algn="l">
              <a:lnSpc>
                <a:spcPts val="3640"/>
              </a:lnSpc>
            </a:pPr>
          </a:p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b="true" sz="2600" spc="8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Seems like the model should predict mostly based off of location</a:t>
            </a: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7810031" y="957367"/>
            <a:ext cx="4014975" cy="1090821"/>
            <a:chOff x="0" y="0"/>
            <a:chExt cx="5353300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5353300" cy="1283519"/>
              <a:chOff x="0" y="0"/>
              <a:chExt cx="1057442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057442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1057442">
                    <a:moveTo>
                      <a:pt x="98341" y="0"/>
                    </a:moveTo>
                    <a:lnTo>
                      <a:pt x="959101" y="0"/>
                    </a:lnTo>
                    <a:cubicBezTo>
                      <a:pt x="985182" y="0"/>
                      <a:pt x="1010196" y="10361"/>
                      <a:pt x="1028638" y="28804"/>
                    </a:cubicBezTo>
                    <a:cubicBezTo>
                      <a:pt x="1047081" y="47246"/>
                      <a:pt x="1057442" y="72260"/>
                      <a:pt x="1057442" y="98341"/>
                    </a:cubicBezTo>
                    <a:lnTo>
                      <a:pt x="1057442" y="155193"/>
                    </a:lnTo>
                    <a:cubicBezTo>
                      <a:pt x="1057442" y="181275"/>
                      <a:pt x="1047081" y="206288"/>
                      <a:pt x="1028638" y="224731"/>
                    </a:cubicBezTo>
                    <a:cubicBezTo>
                      <a:pt x="1010196" y="243174"/>
                      <a:pt x="985182" y="253535"/>
                      <a:pt x="959101" y="253535"/>
                    </a:cubicBezTo>
                    <a:lnTo>
                      <a:pt x="98341" y="253535"/>
                    </a:lnTo>
                    <a:cubicBezTo>
                      <a:pt x="72260" y="253535"/>
                      <a:pt x="47246" y="243174"/>
                      <a:pt x="28804" y="224731"/>
                    </a:cubicBezTo>
                    <a:cubicBezTo>
                      <a:pt x="10361" y="206288"/>
                      <a:pt x="0" y="181275"/>
                      <a:pt x="0" y="155193"/>
                    </a:cubicBezTo>
                    <a:lnTo>
                      <a:pt x="0" y="98341"/>
                    </a:lnTo>
                    <a:cubicBezTo>
                      <a:pt x="0" y="72260"/>
                      <a:pt x="10361" y="47246"/>
                      <a:pt x="28804" y="28804"/>
                    </a:cubicBezTo>
                    <a:cubicBezTo>
                      <a:pt x="47246" y="10361"/>
                      <a:pt x="72260" y="0"/>
                      <a:pt x="98341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1057442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533266" y="111615"/>
              <a:ext cx="4286767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ETHNICITY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301510" y="2048189"/>
            <a:ext cx="7623076" cy="5392998"/>
          </a:xfrm>
          <a:custGeom>
            <a:avLst/>
            <a:gdLst/>
            <a:ahLst/>
            <a:cxnLst/>
            <a:rect r="r" b="b" t="t" l="l"/>
            <a:pathLst>
              <a:path h="5392998" w="7623076">
                <a:moveTo>
                  <a:pt x="0" y="0"/>
                </a:moveTo>
                <a:lnTo>
                  <a:pt x="7623076" y="0"/>
                </a:lnTo>
                <a:lnTo>
                  <a:pt x="7623076" y="5392998"/>
                </a:lnTo>
                <a:lnTo>
                  <a:pt x="0" y="539299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9817519" y="2123779"/>
            <a:ext cx="7658887" cy="5584025"/>
          </a:xfrm>
          <a:custGeom>
            <a:avLst/>
            <a:gdLst/>
            <a:ahLst/>
            <a:cxnLst/>
            <a:rect r="r" b="b" t="t" l="l"/>
            <a:pathLst>
              <a:path h="5584025" w="7658887">
                <a:moveTo>
                  <a:pt x="0" y="0"/>
                </a:moveTo>
                <a:lnTo>
                  <a:pt x="7658886" y="0"/>
                </a:lnTo>
                <a:lnTo>
                  <a:pt x="7658886" y="5584024"/>
                </a:lnTo>
                <a:lnTo>
                  <a:pt x="0" y="558402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301510" y="1088161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Why is it bad?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37017" y="7440577"/>
            <a:ext cx="15423579" cy="2642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4"/>
              </a:lnSpc>
            </a:pPr>
            <a:r>
              <a:rPr lang="en-US" sz="2481" spc="79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Top 5 Correlations</a:t>
            </a:r>
          </a:p>
          <a:p>
            <a:pPr algn="l" marL="535810" indent="-267905" lvl="1">
              <a:lnSpc>
                <a:spcPts val="3474"/>
              </a:lnSpc>
              <a:buFont typeface="Arial"/>
              <a:buChar char="•"/>
            </a:pPr>
            <a:r>
              <a:rPr lang="en-US" sz="2481" spc="7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Booking Location, Location,  LAT, LON, Booking Location Code</a:t>
            </a:r>
          </a:p>
          <a:p>
            <a:pPr algn="l">
              <a:lnSpc>
                <a:spcPts val="3474"/>
              </a:lnSpc>
            </a:pPr>
            <a:r>
              <a:rPr lang="en-US" sz="2481" spc="79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XGBoost Model has 2 of the 5</a:t>
            </a:r>
          </a:p>
          <a:p>
            <a:pPr algn="l" marL="535810" indent="-267905" lvl="1">
              <a:lnSpc>
                <a:spcPts val="3474"/>
              </a:lnSpc>
              <a:buFont typeface="Arial"/>
              <a:buChar char="•"/>
            </a:pPr>
            <a:r>
              <a:rPr lang="en-US" sz="2481" spc="7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Has almost the same performance as the ensembled model</a:t>
            </a:r>
          </a:p>
          <a:p>
            <a:pPr algn="l">
              <a:lnSpc>
                <a:spcPts val="3474"/>
              </a:lnSpc>
            </a:pPr>
            <a:r>
              <a:rPr lang="en-US" sz="2481" spc="79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Decision Tree has 3 of the 5</a:t>
            </a:r>
          </a:p>
          <a:p>
            <a:pPr algn="l" marL="535810" indent="-267905" lvl="1">
              <a:lnSpc>
                <a:spcPts val="3474"/>
              </a:lnSpc>
              <a:spcBef>
                <a:spcPct val="0"/>
              </a:spcBef>
              <a:buFont typeface="Arial"/>
              <a:buChar char="•"/>
            </a:pPr>
            <a:r>
              <a:rPr lang="en-US" sz="2481" spc="79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Worse than the XGBoost model</a:t>
            </a:r>
          </a:p>
        </p:txBody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7810031" y="957367"/>
            <a:ext cx="4014975" cy="1090821"/>
            <a:chOff x="0" y="0"/>
            <a:chExt cx="5353300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5353300" cy="1283519"/>
              <a:chOff x="0" y="0"/>
              <a:chExt cx="1057442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057442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1057442">
                    <a:moveTo>
                      <a:pt x="98341" y="0"/>
                    </a:moveTo>
                    <a:lnTo>
                      <a:pt x="959101" y="0"/>
                    </a:lnTo>
                    <a:cubicBezTo>
                      <a:pt x="985182" y="0"/>
                      <a:pt x="1010196" y="10361"/>
                      <a:pt x="1028638" y="28804"/>
                    </a:cubicBezTo>
                    <a:cubicBezTo>
                      <a:pt x="1047081" y="47246"/>
                      <a:pt x="1057442" y="72260"/>
                      <a:pt x="1057442" y="98341"/>
                    </a:cubicBezTo>
                    <a:lnTo>
                      <a:pt x="1057442" y="155193"/>
                    </a:lnTo>
                    <a:cubicBezTo>
                      <a:pt x="1057442" y="181275"/>
                      <a:pt x="1047081" y="206288"/>
                      <a:pt x="1028638" y="224731"/>
                    </a:cubicBezTo>
                    <a:cubicBezTo>
                      <a:pt x="1010196" y="243174"/>
                      <a:pt x="985182" y="253535"/>
                      <a:pt x="959101" y="253535"/>
                    </a:cubicBezTo>
                    <a:lnTo>
                      <a:pt x="98341" y="253535"/>
                    </a:lnTo>
                    <a:cubicBezTo>
                      <a:pt x="72260" y="253535"/>
                      <a:pt x="47246" y="243174"/>
                      <a:pt x="28804" y="224731"/>
                    </a:cubicBezTo>
                    <a:cubicBezTo>
                      <a:pt x="10361" y="206288"/>
                      <a:pt x="0" y="181275"/>
                      <a:pt x="0" y="155193"/>
                    </a:cubicBezTo>
                    <a:lnTo>
                      <a:pt x="0" y="98341"/>
                    </a:lnTo>
                    <a:cubicBezTo>
                      <a:pt x="0" y="72260"/>
                      <a:pt x="10361" y="47246"/>
                      <a:pt x="28804" y="28804"/>
                    </a:cubicBezTo>
                    <a:cubicBezTo>
                      <a:pt x="47246" y="10361"/>
                      <a:pt x="72260" y="0"/>
                      <a:pt x="98341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1057442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533266" y="111615"/>
              <a:ext cx="4286767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ETHNICITY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1825006" y="4828497"/>
            <a:ext cx="4834962" cy="4686520"/>
          </a:xfrm>
          <a:custGeom>
            <a:avLst/>
            <a:gdLst/>
            <a:ahLst/>
            <a:cxnLst/>
            <a:rect r="r" b="b" t="t" l="l"/>
            <a:pathLst>
              <a:path h="4686520" w="4834962">
                <a:moveTo>
                  <a:pt x="0" y="0"/>
                </a:moveTo>
                <a:lnTo>
                  <a:pt x="4834962" y="0"/>
                </a:lnTo>
                <a:lnTo>
                  <a:pt x="4834962" y="4686520"/>
                </a:lnTo>
                <a:lnTo>
                  <a:pt x="0" y="468652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301510" y="1088161"/>
            <a:ext cx="7016773" cy="103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3"/>
              </a:lnSpc>
              <a:spcBef>
                <a:spcPct val="0"/>
              </a:spcBef>
            </a:pPr>
            <a:r>
              <a:rPr lang="en-US" sz="6102" spc="195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Why is it bad?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155916" y="2942929"/>
            <a:ext cx="16585781" cy="3315827"/>
            <a:chOff x="0" y="0"/>
            <a:chExt cx="22114375" cy="4421103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-371475"/>
              <a:ext cx="20564772" cy="21173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04519" indent="-302260" lvl="1">
                <a:lnSpc>
                  <a:spcPts val="6999"/>
                </a:lnSpc>
                <a:buFont typeface="Arial"/>
                <a:buChar char="•"/>
              </a:pPr>
              <a:r>
                <a:rPr lang="en-US" b="true" sz="2799" spc="8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Most important features and highest correlated columns mostly match</a:t>
              </a:r>
            </a:p>
            <a:p>
              <a:pPr algn="l" marL="604519" indent="-302260" lvl="1">
                <a:lnSpc>
                  <a:spcPts val="6999"/>
                </a:lnSpc>
                <a:buFont typeface="Arial"/>
                <a:buChar char="•"/>
              </a:pPr>
              <a:r>
                <a:rPr lang="en-US" b="true" sz="2799" spc="8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Models predict mostly from best available columns, yet they are still bad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2449004"/>
              <a:ext cx="22114375" cy="19720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04519" indent="-302260" lvl="1">
                <a:lnSpc>
                  <a:spcPts val="391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b="true" sz="27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Makes</a:t>
              </a:r>
              <a:r>
                <a:rPr lang="en-US" b="true" sz="27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 sense</a:t>
              </a:r>
            </a:p>
            <a:p>
              <a:pPr algn="l" marL="1209039" indent="-403013" lvl="2">
                <a:lnSpc>
                  <a:spcPts val="3919"/>
                </a:lnSpc>
                <a:spcBef>
                  <a:spcPct val="0"/>
                </a:spcBef>
                <a:buFont typeface="Arial"/>
                <a:buChar char="⚬"/>
              </a:pPr>
              <a:r>
                <a:rPr lang="en-US" b="true" sz="27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 Columns are not highly correlated in the first place</a:t>
              </a:r>
            </a:p>
            <a:p>
              <a:pPr algn="l" marL="1209039" indent="-403013" lvl="2">
                <a:lnSpc>
                  <a:spcPts val="3919"/>
                </a:lnSpc>
                <a:spcBef>
                  <a:spcPct val="0"/>
                </a:spcBef>
                <a:buFont typeface="Arial"/>
                <a:buChar char="⚬"/>
              </a:pPr>
              <a:r>
                <a:rPr lang="en-US" b="true" sz="2799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They can be used to predict to a certain extent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524628" y="7523984"/>
            <a:ext cx="16585781" cy="2287126"/>
            <a:chOff x="0" y="0"/>
            <a:chExt cx="22114375" cy="3049502"/>
          </a:xfrm>
        </p:grpSpPr>
        <p:sp>
          <p:nvSpPr>
            <p:cNvPr name="TextBox 30" id="30"/>
            <p:cNvSpPr txBox="true"/>
            <p:nvPr/>
          </p:nvSpPr>
          <p:spPr>
            <a:xfrm rot="0">
              <a:off x="0" y="-742950"/>
              <a:ext cx="20564772" cy="18724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4000"/>
                </a:lnSpc>
              </a:pPr>
              <a:r>
                <a:rPr lang="en-US" sz="5600" spc="179" b="true">
                  <a:solidFill>
                    <a:srgbClr val="000000"/>
                  </a:solidFill>
                  <a:latin typeface="AC Diary Girl Bold"/>
                  <a:ea typeface="AC Diary Girl Bold"/>
                  <a:cs typeface="AC Diary Girl Bold"/>
                  <a:sym typeface="AC Diary Girl Bold"/>
                </a:rPr>
                <a:t>Lets take a closer look -&gt;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0" y="1765955"/>
              <a:ext cx="22114375" cy="12835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84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2246594" y="1314450"/>
            <a:ext cx="6553695" cy="4332104"/>
          </a:xfrm>
          <a:custGeom>
            <a:avLst/>
            <a:gdLst/>
            <a:ahLst/>
            <a:cxnLst/>
            <a:rect r="r" b="b" t="t" l="l"/>
            <a:pathLst>
              <a:path h="4332104" w="6553695">
                <a:moveTo>
                  <a:pt x="0" y="0"/>
                </a:moveTo>
                <a:lnTo>
                  <a:pt x="6553695" y="0"/>
                </a:lnTo>
                <a:lnTo>
                  <a:pt x="6553695" y="4332104"/>
                </a:lnTo>
                <a:lnTo>
                  <a:pt x="0" y="4332104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9487711" y="1314450"/>
            <a:ext cx="6553695" cy="4332104"/>
          </a:xfrm>
          <a:custGeom>
            <a:avLst/>
            <a:gdLst/>
            <a:ahLst/>
            <a:cxnLst/>
            <a:rect r="r" b="b" t="t" l="l"/>
            <a:pathLst>
              <a:path h="4332104" w="6553695">
                <a:moveTo>
                  <a:pt x="0" y="0"/>
                </a:moveTo>
                <a:lnTo>
                  <a:pt x="6553695" y="0"/>
                </a:lnTo>
                <a:lnTo>
                  <a:pt x="6553695" y="4332104"/>
                </a:lnTo>
                <a:lnTo>
                  <a:pt x="0" y="433210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2246594" y="5962764"/>
            <a:ext cx="6553695" cy="4332104"/>
          </a:xfrm>
          <a:custGeom>
            <a:avLst/>
            <a:gdLst/>
            <a:ahLst/>
            <a:cxnLst/>
            <a:rect r="r" b="b" t="t" l="l"/>
            <a:pathLst>
              <a:path h="4332104" w="6553695">
                <a:moveTo>
                  <a:pt x="0" y="0"/>
                </a:moveTo>
                <a:lnTo>
                  <a:pt x="6553695" y="0"/>
                </a:lnTo>
                <a:lnTo>
                  <a:pt x="6553695" y="4332104"/>
                </a:lnTo>
                <a:lnTo>
                  <a:pt x="0" y="4332104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9487711" y="5962764"/>
            <a:ext cx="6553695" cy="4332104"/>
          </a:xfrm>
          <a:custGeom>
            <a:avLst/>
            <a:gdLst/>
            <a:ahLst/>
            <a:cxnLst/>
            <a:rect r="r" b="b" t="t" l="l"/>
            <a:pathLst>
              <a:path h="4332104" w="6553695">
                <a:moveTo>
                  <a:pt x="0" y="0"/>
                </a:moveTo>
                <a:lnTo>
                  <a:pt x="6553695" y="0"/>
                </a:lnTo>
                <a:lnTo>
                  <a:pt x="6553695" y="4332104"/>
                </a:lnTo>
                <a:lnTo>
                  <a:pt x="0" y="4332104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4994047" y="863136"/>
            <a:ext cx="1058790" cy="451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4"/>
              </a:lnSpc>
              <a:spcBef>
                <a:spcPct val="0"/>
              </a:spcBef>
            </a:pPr>
            <a:r>
              <a:rPr lang="en-US" b="true" sz="2481" spc="7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Valley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235164" y="863136"/>
            <a:ext cx="1586570" cy="451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4"/>
              </a:lnSpc>
              <a:spcBef>
                <a:spcPct val="0"/>
              </a:spcBef>
            </a:pPr>
            <a:r>
              <a:rPr lang="en-US" b="true" sz="2481" spc="7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West LA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730157" y="5570354"/>
            <a:ext cx="1586570" cy="451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4"/>
              </a:lnSpc>
              <a:spcBef>
                <a:spcPct val="0"/>
              </a:spcBef>
            </a:pPr>
            <a:r>
              <a:rPr lang="en-US" b="true" sz="2481" spc="7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South LA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971274" y="5511451"/>
            <a:ext cx="2458554" cy="451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4"/>
              </a:lnSpc>
              <a:spcBef>
                <a:spcPct val="0"/>
              </a:spcBef>
            </a:pPr>
            <a:r>
              <a:rPr lang="en-US" b="true" sz="2481" spc="7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Central LA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705694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642163" y="397810"/>
            <a:ext cx="13596142" cy="9171216"/>
          </a:xfrm>
          <a:custGeom>
            <a:avLst/>
            <a:gdLst/>
            <a:ahLst/>
            <a:cxnLst/>
            <a:rect r="r" b="b" t="t" l="l"/>
            <a:pathLst>
              <a:path h="9171216" w="13596142">
                <a:moveTo>
                  <a:pt x="0" y="0"/>
                </a:moveTo>
                <a:lnTo>
                  <a:pt x="13596142" y="0"/>
                </a:lnTo>
                <a:lnTo>
                  <a:pt x="13596142" y="9171216"/>
                </a:lnTo>
                <a:lnTo>
                  <a:pt x="0" y="917121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5900189" y="-266261"/>
            <a:ext cx="1540045" cy="1874929"/>
            <a:chOff x="0" y="0"/>
            <a:chExt cx="2053394" cy="249990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3856" y="2034616"/>
              <a:ext cx="390321" cy="390321"/>
            </a:xfrm>
            <a:custGeom>
              <a:avLst/>
              <a:gdLst/>
              <a:ahLst/>
              <a:cxnLst/>
              <a:rect r="r" b="b" t="t" l="l"/>
              <a:pathLst>
                <a:path h="390321" w="390321">
                  <a:moveTo>
                    <a:pt x="0" y="0"/>
                  </a:moveTo>
                  <a:lnTo>
                    <a:pt x="390321" y="0"/>
                  </a:lnTo>
                  <a:lnTo>
                    <a:pt x="390321" y="390321"/>
                  </a:lnTo>
                  <a:lnTo>
                    <a:pt x="0" y="3903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366762" y="2127522"/>
              <a:ext cx="204510" cy="204510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65287" y="171856"/>
              <a:ext cx="1322819" cy="2156195"/>
            </a:xfrm>
            <a:custGeom>
              <a:avLst/>
              <a:gdLst/>
              <a:ahLst/>
              <a:cxnLst/>
              <a:rect r="r" b="b" t="t" l="l"/>
              <a:pathLst>
                <a:path h="2156195" w="1322819">
                  <a:moveTo>
                    <a:pt x="0" y="0"/>
                  </a:moveTo>
                  <a:lnTo>
                    <a:pt x="1322819" y="0"/>
                  </a:lnTo>
                  <a:lnTo>
                    <a:pt x="1322819" y="2156194"/>
                  </a:lnTo>
                  <a:lnTo>
                    <a:pt x="0" y="21561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5088844" y="5143500"/>
            <a:ext cx="4702780" cy="3602142"/>
          </a:xfrm>
          <a:custGeom>
            <a:avLst/>
            <a:gdLst/>
            <a:ahLst/>
            <a:cxnLst/>
            <a:rect r="r" b="b" t="t" l="l"/>
            <a:pathLst>
              <a:path h="3602142" w="4702780">
                <a:moveTo>
                  <a:pt x="0" y="0"/>
                </a:moveTo>
                <a:lnTo>
                  <a:pt x="4702780" y="0"/>
                </a:lnTo>
                <a:lnTo>
                  <a:pt x="4702780" y="3602142"/>
                </a:lnTo>
                <a:lnTo>
                  <a:pt x="0" y="360214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-10109" t="-4444" r="-10109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373737" y="3159805"/>
            <a:ext cx="11191551" cy="1625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7"/>
              </a:lnSpc>
              <a:spcBef>
                <a:spcPct val="0"/>
              </a:spcBef>
            </a:pPr>
            <a:r>
              <a:rPr lang="en-US" sz="3055" spc="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Est</a:t>
            </a:r>
            <a:r>
              <a:rPr lang="en-US" sz="3055" spc="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ablish a Model that will accurately predict the demographics of an individual who will be arrested.</a:t>
            </a:r>
          </a:p>
          <a:p>
            <a:pPr algn="l" marL="659714" indent="-329857" lvl="1">
              <a:lnSpc>
                <a:spcPts val="4277"/>
              </a:lnSpc>
              <a:spcBef>
                <a:spcPct val="0"/>
              </a:spcBef>
              <a:buFont typeface="Arial"/>
              <a:buChar char="•"/>
            </a:pPr>
            <a:r>
              <a:rPr lang="en-US" sz="3055" spc="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Age, Gender, and Ethnicity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59532" y="1780119"/>
            <a:ext cx="11097791" cy="1168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3"/>
              </a:lnSpc>
              <a:spcBef>
                <a:spcPct val="0"/>
              </a:spcBef>
            </a:pPr>
            <a:r>
              <a:rPr lang="en-US" sz="6902" spc="220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PROJECT GOAL</a:t>
            </a:r>
          </a:p>
        </p:txBody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465058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18552">
            <a:off x="-12820770" y="-1036943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05182" y="0"/>
            <a:ext cx="17477635" cy="11789459"/>
          </a:xfrm>
          <a:custGeom>
            <a:avLst/>
            <a:gdLst/>
            <a:ahLst/>
            <a:cxnLst/>
            <a:rect r="r" b="b" t="t" l="l"/>
            <a:pathLst>
              <a:path h="11789459" w="17477635">
                <a:moveTo>
                  <a:pt x="0" y="0"/>
                </a:moveTo>
                <a:lnTo>
                  <a:pt x="17477636" y="0"/>
                </a:lnTo>
                <a:lnTo>
                  <a:pt x="17477636" y="11789459"/>
                </a:lnTo>
                <a:lnTo>
                  <a:pt x="0" y="117894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004413" y="-879239"/>
            <a:ext cx="1444393" cy="1758477"/>
            <a:chOff x="0" y="0"/>
            <a:chExt cx="1925857" cy="23446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94737" y="1908246"/>
              <a:ext cx="366078" cy="366078"/>
            </a:xfrm>
            <a:custGeom>
              <a:avLst/>
              <a:gdLst/>
              <a:ahLst/>
              <a:cxnLst/>
              <a:rect r="r" b="b" t="t" l="l"/>
              <a:pathLst>
                <a:path h="366078" w="366078">
                  <a:moveTo>
                    <a:pt x="0" y="0"/>
                  </a:moveTo>
                  <a:lnTo>
                    <a:pt x="366078" y="0"/>
                  </a:lnTo>
                  <a:lnTo>
                    <a:pt x="366078" y="366078"/>
                  </a:lnTo>
                  <a:lnTo>
                    <a:pt x="0" y="366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281872" y="1995381"/>
              <a:ext cx="191808" cy="191808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42599" y="161182"/>
              <a:ext cx="1240658" cy="2022273"/>
            </a:xfrm>
            <a:custGeom>
              <a:avLst/>
              <a:gdLst/>
              <a:ahLst/>
              <a:cxnLst/>
              <a:rect r="r" b="b" t="t" l="l"/>
              <a:pathLst>
                <a:path h="2022273" w="1240658">
                  <a:moveTo>
                    <a:pt x="0" y="0"/>
                  </a:moveTo>
                  <a:lnTo>
                    <a:pt x="1240659" y="0"/>
                  </a:lnTo>
                  <a:lnTo>
                    <a:pt x="1240659" y="2022273"/>
                  </a:lnTo>
                  <a:lnTo>
                    <a:pt x="0" y="2022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7096348" y="1028700"/>
            <a:ext cx="4704916" cy="1090821"/>
            <a:chOff x="0" y="0"/>
            <a:chExt cx="6273221" cy="145442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6273221" cy="1283519"/>
              <a:chOff x="0" y="0"/>
              <a:chExt cx="1239155" cy="2535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239155" cy="253535"/>
              </a:xfrm>
              <a:custGeom>
                <a:avLst/>
                <a:gdLst/>
                <a:ahLst/>
                <a:cxnLst/>
                <a:rect r="r" b="b" t="t" l="l"/>
                <a:pathLst>
                  <a:path h="253535" w="1239155">
                    <a:moveTo>
                      <a:pt x="83920" y="0"/>
                    </a:moveTo>
                    <a:lnTo>
                      <a:pt x="1155235" y="0"/>
                    </a:lnTo>
                    <a:cubicBezTo>
                      <a:pt x="1177491" y="0"/>
                      <a:pt x="1198837" y="8842"/>
                      <a:pt x="1214575" y="24580"/>
                    </a:cubicBezTo>
                    <a:cubicBezTo>
                      <a:pt x="1230313" y="40318"/>
                      <a:pt x="1239155" y="61663"/>
                      <a:pt x="1239155" y="83920"/>
                    </a:cubicBezTo>
                    <a:lnTo>
                      <a:pt x="1239155" y="169614"/>
                    </a:lnTo>
                    <a:cubicBezTo>
                      <a:pt x="1239155" y="215962"/>
                      <a:pt x="1201582" y="253535"/>
                      <a:pt x="1155235" y="253535"/>
                    </a:cubicBezTo>
                    <a:lnTo>
                      <a:pt x="83920" y="253535"/>
                    </a:lnTo>
                    <a:cubicBezTo>
                      <a:pt x="37572" y="253535"/>
                      <a:pt x="0" y="215962"/>
                      <a:pt x="0" y="169614"/>
                    </a:cubicBezTo>
                    <a:lnTo>
                      <a:pt x="0" y="83920"/>
                    </a:lnTo>
                    <a:cubicBezTo>
                      <a:pt x="0" y="37572"/>
                      <a:pt x="37572" y="0"/>
                      <a:pt x="8392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1239155" cy="3202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624904" y="111615"/>
              <a:ext cx="5023414" cy="1342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40"/>
                </a:lnSpc>
                <a:spcBef>
                  <a:spcPct val="0"/>
                </a:spcBef>
              </a:pPr>
              <a:r>
                <a:rPr lang="en-US" sz="6100">
                  <a:solidFill>
                    <a:srgbClr val="000000"/>
                  </a:solidFill>
                  <a:latin typeface="Pagkaki"/>
                  <a:ea typeface="Pagkaki"/>
                  <a:cs typeface="Pagkaki"/>
                  <a:sym typeface="Pagkaki"/>
                </a:rPr>
                <a:t>CONCLUSION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206293" y="2066816"/>
            <a:ext cx="15423579" cy="6789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4"/>
              </a:lnSpc>
            </a:pPr>
            <a:r>
              <a:rPr lang="en-US" sz="2881" spc="92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Gender</a:t>
            </a:r>
          </a:p>
          <a:p>
            <a:pPr algn="l">
              <a:lnSpc>
                <a:spcPts val="3474"/>
              </a:lnSpc>
            </a:pPr>
          </a:p>
          <a:p>
            <a:pPr algn="l" marL="535810" indent="-267905" lvl="1">
              <a:lnSpc>
                <a:spcPts val="3474"/>
              </a:lnSpc>
              <a:buFont typeface="Arial"/>
              <a:buChar char="•"/>
            </a:pPr>
            <a:r>
              <a:rPr lang="en-US" b="true" sz="2481" spc="7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Able to predict Males very well, but struggles with predicting Females</a:t>
            </a:r>
          </a:p>
          <a:p>
            <a:pPr algn="l" marL="535810" indent="-267905" lvl="1">
              <a:lnSpc>
                <a:spcPts val="3474"/>
              </a:lnSpc>
              <a:buFont typeface="Arial"/>
              <a:buChar char="•"/>
            </a:pPr>
            <a:r>
              <a:rPr lang="en-US" b="true" sz="2481" spc="7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Slightly biased towards Males</a:t>
            </a:r>
          </a:p>
          <a:p>
            <a:pPr algn="l">
              <a:lnSpc>
                <a:spcPts val="3474"/>
              </a:lnSpc>
            </a:pPr>
          </a:p>
          <a:p>
            <a:pPr algn="l">
              <a:lnSpc>
                <a:spcPts val="4034"/>
              </a:lnSpc>
            </a:pPr>
            <a:r>
              <a:rPr lang="en-US" sz="2881" spc="92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Age</a:t>
            </a:r>
          </a:p>
          <a:p>
            <a:pPr algn="l">
              <a:lnSpc>
                <a:spcPts val="3474"/>
              </a:lnSpc>
            </a:pPr>
          </a:p>
          <a:p>
            <a:pPr algn="l" marL="535810" indent="-267905" lvl="1">
              <a:lnSpc>
                <a:spcPts val="3474"/>
              </a:lnSpc>
              <a:buFont typeface="Arial"/>
              <a:buChar char="•"/>
            </a:pPr>
            <a:r>
              <a:rPr lang="en-US" b="true" sz="2481" spc="7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When Age is near the threshold value, model is essentially doing a coin toss</a:t>
            </a:r>
          </a:p>
          <a:p>
            <a:pPr algn="l" marL="535810" indent="-267905" lvl="1">
              <a:lnSpc>
                <a:spcPts val="3474"/>
              </a:lnSpc>
              <a:buFont typeface="Arial"/>
              <a:buChar char="•"/>
            </a:pPr>
            <a:r>
              <a:rPr lang="en-US" b="true" sz="2481" spc="7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Hard to tell apart a 33 year old from a 34.</a:t>
            </a:r>
          </a:p>
          <a:p>
            <a:pPr algn="l" marL="535810" indent="-267905" lvl="1">
              <a:lnSpc>
                <a:spcPts val="3474"/>
              </a:lnSpc>
              <a:buFont typeface="Arial"/>
              <a:buChar char="•"/>
            </a:pPr>
            <a:r>
              <a:rPr lang="en-US" b="true" sz="2481" spc="7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No highly correlated columns means there is no clear pattern the model can learn from</a:t>
            </a:r>
          </a:p>
          <a:p>
            <a:pPr algn="l">
              <a:lnSpc>
                <a:spcPts val="3474"/>
              </a:lnSpc>
            </a:pPr>
          </a:p>
          <a:p>
            <a:pPr algn="l">
              <a:lnSpc>
                <a:spcPts val="4034"/>
              </a:lnSpc>
            </a:pPr>
            <a:r>
              <a:rPr lang="en-US" sz="2881" spc="92" b="true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Ethnicity</a:t>
            </a:r>
          </a:p>
          <a:p>
            <a:pPr algn="l">
              <a:lnSpc>
                <a:spcPts val="3474"/>
              </a:lnSpc>
            </a:pPr>
          </a:p>
          <a:p>
            <a:pPr algn="l" marL="535810" indent="-267905" lvl="1">
              <a:lnSpc>
                <a:spcPts val="3474"/>
              </a:lnSpc>
              <a:buFont typeface="Arial"/>
              <a:buChar char="•"/>
            </a:pPr>
            <a:r>
              <a:rPr lang="en-US" b="true" sz="2481" spc="7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Model relies on Location based prediction</a:t>
            </a:r>
          </a:p>
          <a:p>
            <a:pPr algn="l" marL="535810" indent="-267905" lvl="1">
              <a:lnSpc>
                <a:spcPts val="347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81" spc="79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Model gets biased by the Ethnicity that predominates a particular Region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2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98827" y="-1932767"/>
            <a:ext cx="21557990" cy="14578591"/>
            <a:chOff x="0" y="0"/>
            <a:chExt cx="28743987" cy="194381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743987" cy="19438121"/>
            </a:xfrm>
            <a:custGeom>
              <a:avLst/>
              <a:gdLst/>
              <a:ahLst/>
              <a:cxnLst/>
              <a:rect r="r" b="b" t="t" l="l"/>
              <a:pathLst>
                <a:path h="19438121" w="28743987">
                  <a:moveTo>
                    <a:pt x="0" y="0"/>
                  </a:moveTo>
                  <a:lnTo>
                    <a:pt x="28743987" y="0"/>
                  </a:lnTo>
                  <a:lnTo>
                    <a:pt x="28743987" y="19438121"/>
                  </a:lnTo>
                  <a:lnTo>
                    <a:pt x="0" y="19438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054747" y="924082"/>
              <a:ext cx="16612467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16612467">
                  <a:moveTo>
                    <a:pt x="0" y="0"/>
                  </a:moveTo>
                  <a:lnTo>
                    <a:pt x="16612467" y="0"/>
                  </a:lnTo>
                  <a:lnTo>
                    <a:pt x="16612467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01577" y="924082"/>
              <a:ext cx="9953171" cy="16612467"/>
            </a:xfrm>
            <a:custGeom>
              <a:avLst/>
              <a:gdLst/>
              <a:ahLst/>
              <a:cxnLst/>
              <a:rect r="r" b="b" t="t" l="l"/>
              <a:pathLst>
                <a:path h="16612467" w="9953171">
                  <a:moveTo>
                    <a:pt x="0" y="0"/>
                  </a:moveTo>
                  <a:lnTo>
                    <a:pt x="9953170" y="0"/>
                  </a:lnTo>
                  <a:lnTo>
                    <a:pt x="9953170" y="16612468"/>
                  </a:lnTo>
                  <a:lnTo>
                    <a:pt x="0" y="1661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144908" y="521437"/>
            <a:ext cx="13596142" cy="9171216"/>
          </a:xfrm>
          <a:custGeom>
            <a:avLst/>
            <a:gdLst/>
            <a:ahLst/>
            <a:cxnLst/>
            <a:rect r="r" b="b" t="t" l="l"/>
            <a:pathLst>
              <a:path h="9171216" w="13596142">
                <a:moveTo>
                  <a:pt x="0" y="0"/>
                </a:moveTo>
                <a:lnTo>
                  <a:pt x="13596142" y="0"/>
                </a:lnTo>
                <a:lnTo>
                  <a:pt x="13596142" y="9171215"/>
                </a:lnTo>
                <a:lnTo>
                  <a:pt x="0" y="917121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6047570">
            <a:off x="531062" y="-1826168"/>
            <a:ext cx="13664142" cy="16252690"/>
          </a:xfrm>
          <a:custGeom>
            <a:avLst/>
            <a:gdLst/>
            <a:ahLst/>
            <a:cxnLst/>
            <a:rect r="r" b="b" t="t" l="l"/>
            <a:pathLst>
              <a:path h="16252690" w="13664142">
                <a:moveTo>
                  <a:pt x="0" y="0"/>
                </a:moveTo>
                <a:lnTo>
                  <a:pt x="13664141" y="0"/>
                </a:lnTo>
                <a:lnTo>
                  <a:pt x="13664141" y="16252691"/>
                </a:lnTo>
                <a:lnTo>
                  <a:pt x="0" y="1625269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852457" y="4991105"/>
            <a:ext cx="9483854" cy="11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94"/>
              </a:lnSpc>
            </a:pPr>
            <a:r>
              <a:rPr lang="en-US" sz="7763" spc="248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DATA ANALYSIS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705694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1940295" y="284273"/>
            <a:ext cx="14407411" cy="9718453"/>
          </a:xfrm>
          <a:custGeom>
            <a:avLst/>
            <a:gdLst/>
            <a:ahLst/>
            <a:cxnLst/>
            <a:rect r="r" b="b" t="t" l="l"/>
            <a:pathLst>
              <a:path h="9718453" w="14407411">
                <a:moveTo>
                  <a:pt x="0" y="0"/>
                </a:moveTo>
                <a:lnTo>
                  <a:pt x="14407410" y="0"/>
                </a:lnTo>
                <a:lnTo>
                  <a:pt x="14407410" y="9718454"/>
                </a:lnTo>
                <a:lnTo>
                  <a:pt x="0" y="971845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6243656" y="-384255"/>
            <a:ext cx="1540045" cy="1874929"/>
            <a:chOff x="0" y="0"/>
            <a:chExt cx="2053394" cy="249990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3856" y="2034616"/>
              <a:ext cx="390321" cy="390321"/>
            </a:xfrm>
            <a:custGeom>
              <a:avLst/>
              <a:gdLst/>
              <a:ahLst/>
              <a:cxnLst/>
              <a:rect r="r" b="b" t="t" l="l"/>
              <a:pathLst>
                <a:path h="390321" w="390321">
                  <a:moveTo>
                    <a:pt x="0" y="0"/>
                  </a:moveTo>
                  <a:lnTo>
                    <a:pt x="390321" y="0"/>
                  </a:lnTo>
                  <a:lnTo>
                    <a:pt x="390321" y="390321"/>
                  </a:lnTo>
                  <a:lnTo>
                    <a:pt x="0" y="3903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366762" y="2127522"/>
              <a:ext cx="204510" cy="204510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65287" y="171856"/>
              <a:ext cx="1322819" cy="2156195"/>
            </a:xfrm>
            <a:custGeom>
              <a:avLst/>
              <a:gdLst/>
              <a:ahLst/>
              <a:cxnLst/>
              <a:rect r="r" b="b" t="t" l="l"/>
              <a:pathLst>
                <a:path h="2156195" w="1322819">
                  <a:moveTo>
                    <a:pt x="0" y="0"/>
                  </a:moveTo>
                  <a:lnTo>
                    <a:pt x="1322819" y="0"/>
                  </a:lnTo>
                  <a:lnTo>
                    <a:pt x="1322819" y="2156194"/>
                  </a:lnTo>
                  <a:lnTo>
                    <a:pt x="0" y="21561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4322481" y="8668457"/>
            <a:ext cx="11191551" cy="1093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9715" indent="-329857" lvl="1">
              <a:lnSpc>
                <a:spcPts val="4277"/>
              </a:lnSpc>
              <a:buFont typeface="Arial"/>
              <a:buChar char="•"/>
            </a:pPr>
            <a:r>
              <a:rPr lang="en-US" sz="3055" spc="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Jan, May, August </a:t>
            </a:r>
            <a:r>
              <a:rPr lang="en-US" b="true" sz="3055" spc="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highest </a:t>
            </a:r>
            <a:r>
              <a:rPr lang="en-US" sz="3055" spc="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arrest count</a:t>
            </a:r>
          </a:p>
          <a:p>
            <a:pPr algn="l" marL="659715" indent="-329857" lvl="1">
              <a:lnSpc>
                <a:spcPts val="4277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055" spc="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Lower </a:t>
            </a:r>
            <a:r>
              <a:rPr lang="en-US" sz="3055" spc="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Arrest rates in the 4th quarter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579579" y="1366850"/>
            <a:ext cx="11504392" cy="238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3"/>
              </a:lnSpc>
              <a:spcBef>
                <a:spcPct val="0"/>
              </a:spcBef>
            </a:pPr>
            <a:r>
              <a:rPr lang="en-US" sz="6902" spc="220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AVERAGE ARREST BY MONTH</a:t>
            </a:r>
          </a:p>
          <a:p>
            <a:pPr algn="ctr">
              <a:lnSpc>
                <a:spcPts val="9663"/>
              </a:lnSpc>
              <a:spcBef>
                <a:spcPct val="0"/>
              </a:spcBef>
            </a:pPr>
            <a:r>
              <a:rPr lang="en-US" sz="6902" spc="220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2020-2025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3362909" y="3595065"/>
            <a:ext cx="11562182" cy="4814072"/>
          </a:xfrm>
          <a:custGeom>
            <a:avLst/>
            <a:gdLst/>
            <a:ahLst/>
            <a:cxnLst/>
            <a:rect r="r" b="b" t="t" l="l"/>
            <a:pathLst>
              <a:path h="4814072" w="11562182">
                <a:moveTo>
                  <a:pt x="0" y="0"/>
                </a:moveTo>
                <a:lnTo>
                  <a:pt x="11562182" y="0"/>
                </a:lnTo>
                <a:lnTo>
                  <a:pt x="11562182" y="4814072"/>
                </a:lnTo>
                <a:lnTo>
                  <a:pt x="0" y="481407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705694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642163" y="397810"/>
            <a:ext cx="14214816" cy="9588540"/>
          </a:xfrm>
          <a:custGeom>
            <a:avLst/>
            <a:gdLst/>
            <a:ahLst/>
            <a:cxnLst/>
            <a:rect r="r" b="b" t="t" l="l"/>
            <a:pathLst>
              <a:path h="9588540" w="14214816">
                <a:moveTo>
                  <a:pt x="0" y="0"/>
                </a:moveTo>
                <a:lnTo>
                  <a:pt x="14214816" y="0"/>
                </a:lnTo>
                <a:lnTo>
                  <a:pt x="14214816" y="9588540"/>
                </a:lnTo>
                <a:lnTo>
                  <a:pt x="0" y="958854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5900189" y="-266261"/>
            <a:ext cx="1540045" cy="1874929"/>
            <a:chOff x="0" y="0"/>
            <a:chExt cx="2053394" cy="249990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3856" y="2034616"/>
              <a:ext cx="390321" cy="390321"/>
            </a:xfrm>
            <a:custGeom>
              <a:avLst/>
              <a:gdLst/>
              <a:ahLst/>
              <a:cxnLst/>
              <a:rect r="r" b="b" t="t" l="l"/>
              <a:pathLst>
                <a:path h="390321" w="390321">
                  <a:moveTo>
                    <a:pt x="0" y="0"/>
                  </a:moveTo>
                  <a:lnTo>
                    <a:pt x="390321" y="0"/>
                  </a:lnTo>
                  <a:lnTo>
                    <a:pt x="390321" y="390321"/>
                  </a:lnTo>
                  <a:lnTo>
                    <a:pt x="0" y="3903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366762" y="2127522"/>
              <a:ext cx="204510" cy="204510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65287" y="171856"/>
              <a:ext cx="1322819" cy="2156195"/>
            </a:xfrm>
            <a:custGeom>
              <a:avLst/>
              <a:gdLst/>
              <a:ahLst/>
              <a:cxnLst/>
              <a:rect r="r" b="b" t="t" l="l"/>
              <a:pathLst>
                <a:path h="2156195" w="1322819">
                  <a:moveTo>
                    <a:pt x="0" y="0"/>
                  </a:moveTo>
                  <a:lnTo>
                    <a:pt x="1322819" y="0"/>
                  </a:lnTo>
                  <a:lnTo>
                    <a:pt x="1322819" y="2156194"/>
                  </a:lnTo>
                  <a:lnTo>
                    <a:pt x="0" y="21561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121316" y="1484844"/>
            <a:ext cx="11097791" cy="1168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3"/>
              </a:lnSpc>
              <a:spcBef>
                <a:spcPct val="0"/>
              </a:spcBef>
            </a:pPr>
            <a:r>
              <a:rPr lang="en-US" sz="6902" spc="220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CRIME CATEGORY TYPE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2387418" y="2416674"/>
            <a:ext cx="10724306" cy="7234032"/>
          </a:xfrm>
          <a:custGeom>
            <a:avLst/>
            <a:gdLst/>
            <a:ahLst/>
            <a:cxnLst/>
            <a:rect r="r" b="b" t="t" l="l"/>
            <a:pathLst>
              <a:path h="7234032" w="10724306">
                <a:moveTo>
                  <a:pt x="0" y="0"/>
                </a:moveTo>
                <a:lnTo>
                  <a:pt x="10724306" y="0"/>
                </a:lnTo>
                <a:lnTo>
                  <a:pt x="10724306" y="7234032"/>
                </a:lnTo>
                <a:lnTo>
                  <a:pt x="0" y="723403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705694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642163" y="397810"/>
            <a:ext cx="14404290" cy="9716348"/>
          </a:xfrm>
          <a:custGeom>
            <a:avLst/>
            <a:gdLst/>
            <a:ahLst/>
            <a:cxnLst/>
            <a:rect r="r" b="b" t="t" l="l"/>
            <a:pathLst>
              <a:path h="9716348" w="14404290">
                <a:moveTo>
                  <a:pt x="0" y="0"/>
                </a:moveTo>
                <a:lnTo>
                  <a:pt x="14404290" y="0"/>
                </a:lnTo>
                <a:lnTo>
                  <a:pt x="14404290" y="9716349"/>
                </a:lnTo>
                <a:lnTo>
                  <a:pt x="0" y="97163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5900189" y="-266261"/>
            <a:ext cx="1540045" cy="1874929"/>
            <a:chOff x="0" y="0"/>
            <a:chExt cx="2053394" cy="249990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3856" y="2034616"/>
              <a:ext cx="390321" cy="390321"/>
            </a:xfrm>
            <a:custGeom>
              <a:avLst/>
              <a:gdLst/>
              <a:ahLst/>
              <a:cxnLst/>
              <a:rect r="r" b="b" t="t" l="l"/>
              <a:pathLst>
                <a:path h="390321" w="390321">
                  <a:moveTo>
                    <a:pt x="0" y="0"/>
                  </a:moveTo>
                  <a:lnTo>
                    <a:pt x="390321" y="0"/>
                  </a:lnTo>
                  <a:lnTo>
                    <a:pt x="390321" y="390321"/>
                  </a:lnTo>
                  <a:lnTo>
                    <a:pt x="0" y="3903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366762" y="2127522"/>
              <a:ext cx="204510" cy="204510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65287" y="171856"/>
              <a:ext cx="1322819" cy="2156195"/>
            </a:xfrm>
            <a:custGeom>
              <a:avLst/>
              <a:gdLst/>
              <a:ahLst/>
              <a:cxnLst/>
              <a:rect r="r" b="b" t="t" l="l"/>
              <a:pathLst>
                <a:path h="2156195" w="1322819">
                  <a:moveTo>
                    <a:pt x="0" y="0"/>
                  </a:moveTo>
                  <a:lnTo>
                    <a:pt x="1322819" y="0"/>
                  </a:lnTo>
                  <a:lnTo>
                    <a:pt x="1322819" y="2156194"/>
                  </a:lnTo>
                  <a:lnTo>
                    <a:pt x="0" y="21561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028700" y="2493033"/>
            <a:ext cx="10302933" cy="7018873"/>
          </a:xfrm>
          <a:custGeom>
            <a:avLst/>
            <a:gdLst/>
            <a:ahLst/>
            <a:cxnLst/>
            <a:rect r="r" b="b" t="t" l="l"/>
            <a:pathLst>
              <a:path h="7018873" w="10302933">
                <a:moveTo>
                  <a:pt x="0" y="0"/>
                </a:moveTo>
                <a:lnTo>
                  <a:pt x="10302933" y="0"/>
                </a:lnTo>
                <a:lnTo>
                  <a:pt x="10302933" y="7018874"/>
                </a:lnTo>
                <a:lnTo>
                  <a:pt x="0" y="7018874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700" y="1465900"/>
            <a:ext cx="11606042" cy="1168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3"/>
              </a:lnSpc>
              <a:spcBef>
                <a:spcPct val="0"/>
              </a:spcBef>
            </a:pPr>
            <a:r>
              <a:rPr lang="en-US" sz="6902" spc="220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AGE DISTRIBUTION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035609" y="2786452"/>
            <a:ext cx="4376995" cy="4609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7"/>
              </a:lnSpc>
            </a:pPr>
            <a:r>
              <a:rPr lang="en-US" b="true" sz="3755" spc="120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Average Age</a:t>
            </a:r>
          </a:p>
          <a:p>
            <a:pPr algn="ctr">
              <a:lnSpc>
                <a:spcPts val="5257"/>
              </a:lnSpc>
            </a:pPr>
          </a:p>
          <a:p>
            <a:pPr algn="just" marL="659715" indent="-329857" lvl="1">
              <a:lnSpc>
                <a:spcPts val="4277"/>
              </a:lnSpc>
              <a:buFont typeface="Arial"/>
              <a:buChar char="•"/>
            </a:pPr>
            <a:r>
              <a:rPr lang="en-US" b="true" sz="3055" spc="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Overall</a:t>
            </a:r>
          </a:p>
          <a:p>
            <a:pPr algn="just" marL="1319430" indent="-439810" lvl="2">
              <a:lnSpc>
                <a:spcPts val="4277"/>
              </a:lnSpc>
              <a:buFont typeface="Arial"/>
              <a:buChar char="⚬"/>
            </a:pPr>
            <a:r>
              <a:rPr lang="en-US" sz="3055" spc="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36 yrs</a:t>
            </a:r>
          </a:p>
          <a:p>
            <a:pPr algn="just" marL="659715" indent="-329857" lvl="1">
              <a:lnSpc>
                <a:spcPts val="4277"/>
              </a:lnSpc>
              <a:buFont typeface="Arial"/>
              <a:buChar char="•"/>
            </a:pPr>
            <a:r>
              <a:rPr lang="en-US" b="true" sz="3055" spc="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Males</a:t>
            </a:r>
          </a:p>
          <a:p>
            <a:pPr algn="just" marL="1319430" indent="-439810" lvl="2">
              <a:lnSpc>
                <a:spcPts val="4277"/>
              </a:lnSpc>
              <a:buFont typeface="Arial"/>
              <a:buChar char="⚬"/>
            </a:pPr>
            <a:r>
              <a:rPr lang="en-US" sz="3055" spc="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36 yrs</a:t>
            </a:r>
          </a:p>
          <a:p>
            <a:pPr algn="just" marL="659715" indent="-329857" lvl="1">
              <a:lnSpc>
                <a:spcPts val="4277"/>
              </a:lnSpc>
              <a:buFont typeface="Arial"/>
              <a:buChar char="•"/>
            </a:pPr>
            <a:r>
              <a:rPr lang="en-US" b="true" sz="3055" spc="97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Females</a:t>
            </a:r>
            <a:r>
              <a:rPr lang="en-US" sz="3055" spc="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</a:t>
            </a:r>
          </a:p>
          <a:p>
            <a:pPr algn="just" marL="1319430" indent="-439810" lvl="2">
              <a:lnSpc>
                <a:spcPts val="4277"/>
              </a:lnSpc>
              <a:spcBef>
                <a:spcPct val="0"/>
              </a:spcBef>
              <a:buFont typeface="Arial"/>
              <a:buChar char="⚬"/>
            </a:pPr>
            <a:r>
              <a:rPr lang="en-US" sz="3055" spc="97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34 yrs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4198" y="-1705694"/>
            <a:ext cx="20256397" cy="13698388"/>
            <a:chOff x="0" y="0"/>
            <a:chExt cx="27008529" cy="182645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08529" cy="18264518"/>
            </a:xfrm>
            <a:custGeom>
              <a:avLst/>
              <a:gdLst/>
              <a:ahLst/>
              <a:cxnLst/>
              <a:rect r="r" b="b" t="t" l="l"/>
              <a:pathLst>
                <a:path h="18264518" w="27008529">
                  <a:moveTo>
                    <a:pt x="0" y="0"/>
                  </a:moveTo>
                  <a:lnTo>
                    <a:pt x="27008529" y="0"/>
                  </a:lnTo>
                  <a:lnTo>
                    <a:pt x="27008529" y="18264518"/>
                  </a:lnTo>
                  <a:lnTo>
                    <a:pt x="0" y="18264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0387301" y="868290"/>
              <a:ext cx="15609466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15609466">
                  <a:moveTo>
                    <a:pt x="0" y="0"/>
                  </a:moveTo>
                  <a:lnTo>
                    <a:pt x="15609467" y="0"/>
                  </a:lnTo>
                  <a:lnTo>
                    <a:pt x="15609467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035067" y="868290"/>
              <a:ext cx="9352234" cy="15609466"/>
            </a:xfrm>
            <a:custGeom>
              <a:avLst/>
              <a:gdLst/>
              <a:ahLst/>
              <a:cxnLst/>
              <a:rect r="r" b="b" t="t" l="l"/>
              <a:pathLst>
                <a:path h="15609466" w="9352234">
                  <a:moveTo>
                    <a:pt x="0" y="0"/>
                  </a:moveTo>
                  <a:lnTo>
                    <a:pt x="9352234" y="0"/>
                  </a:lnTo>
                  <a:lnTo>
                    <a:pt x="9352234" y="15609466"/>
                  </a:lnTo>
                  <a:lnTo>
                    <a:pt x="0" y="1560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9000"/>
              </a:blip>
              <a:stretch>
                <a:fillRect l="0" t="0" r="-6690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360869">
            <a:off x="-3152024" y="2982385"/>
            <a:ext cx="22830832" cy="6378969"/>
          </a:xfrm>
          <a:custGeom>
            <a:avLst/>
            <a:gdLst/>
            <a:ahLst/>
            <a:cxnLst/>
            <a:rect r="r" b="b" t="t" l="l"/>
            <a:pathLst>
              <a:path h="6378969" w="22830832">
                <a:moveTo>
                  <a:pt x="0" y="0"/>
                </a:moveTo>
                <a:lnTo>
                  <a:pt x="22830832" y="0"/>
                </a:lnTo>
                <a:lnTo>
                  <a:pt x="22830832" y="6378969"/>
                </a:lnTo>
                <a:lnTo>
                  <a:pt x="0" y="6378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9491" b="-274138"/>
            </a:stretch>
          </a:blipFill>
        </p:spPr>
      </p:sp>
      <p:grpSp>
        <p:nvGrpSpPr>
          <p:cNvPr name="Group 7" id="7"/>
          <p:cNvGrpSpPr/>
          <p:nvPr/>
        </p:nvGrpSpPr>
        <p:grpSpPr>
          <a:xfrm rot="1418514">
            <a:off x="16062744" y="1711794"/>
            <a:ext cx="88735" cy="88735"/>
            <a:chOff x="0" y="0"/>
            <a:chExt cx="118313" cy="1183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8313" cy="118313"/>
            </a:xfrm>
            <a:custGeom>
              <a:avLst/>
              <a:gdLst/>
              <a:ahLst/>
              <a:cxnLst/>
              <a:rect r="r" b="b" t="t" l="l"/>
              <a:pathLst>
                <a:path h="118313" w="118313">
                  <a:moveTo>
                    <a:pt x="0" y="0"/>
                  </a:moveTo>
                  <a:lnTo>
                    <a:pt x="118313" y="0"/>
                  </a:lnTo>
                  <a:lnTo>
                    <a:pt x="118313" y="118313"/>
                  </a:lnTo>
                  <a:lnTo>
                    <a:pt x="0" y="1183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28161" y="28161"/>
              <a:ext cx="61991" cy="6199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642163" y="229051"/>
            <a:ext cx="14571143" cy="9828898"/>
          </a:xfrm>
          <a:custGeom>
            <a:avLst/>
            <a:gdLst/>
            <a:ahLst/>
            <a:cxnLst/>
            <a:rect r="r" b="b" t="t" l="l"/>
            <a:pathLst>
              <a:path h="9828898" w="14571143">
                <a:moveTo>
                  <a:pt x="0" y="0"/>
                </a:moveTo>
                <a:lnTo>
                  <a:pt x="14571143" y="0"/>
                </a:lnTo>
                <a:lnTo>
                  <a:pt x="14571143" y="9828898"/>
                </a:lnTo>
                <a:lnTo>
                  <a:pt x="0" y="982889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5900189" y="-266261"/>
            <a:ext cx="1540045" cy="1874929"/>
            <a:chOff x="0" y="0"/>
            <a:chExt cx="2053394" cy="249990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3856" y="2034616"/>
              <a:ext cx="390321" cy="390321"/>
            </a:xfrm>
            <a:custGeom>
              <a:avLst/>
              <a:gdLst/>
              <a:ahLst/>
              <a:cxnLst/>
              <a:rect r="r" b="b" t="t" l="l"/>
              <a:pathLst>
                <a:path h="390321" w="390321">
                  <a:moveTo>
                    <a:pt x="0" y="0"/>
                  </a:moveTo>
                  <a:lnTo>
                    <a:pt x="390321" y="0"/>
                  </a:lnTo>
                  <a:lnTo>
                    <a:pt x="390321" y="390321"/>
                  </a:lnTo>
                  <a:lnTo>
                    <a:pt x="0" y="3903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366762" y="2127522"/>
              <a:ext cx="204510" cy="204510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-1364219">
              <a:off x="365287" y="171856"/>
              <a:ext cx="1322819" cy="2156195"/>
            </a:xfrm>
            <a:custGeom>
              <a:avLst/>
              <a:gdLst/>
              <a:ahLst/>
              <a:cxnLst/>
              <a:rect r="r" b="b" t="t" l="l"/>
              <a:pathLst>
                <a:path h="2156195" w="1322819">
                  <a:moveTo>
                    <a:pt x="0" y="0"/>
                  </a:moveTo>
                  <a:lnTo>
                    <a:pt x="1322819" y="0"/>
                  </a:lnTo>
                  <a:lnTo>
                    <a:pt x="1322819" y="2156194"/>
                  </a:lnTo>
                  <a:lnTo>
                    <a:pt x="0" y="21561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882527" y="2466780"/>
            <a:ext cx="10380959" cy="6171952"/>
          </a:xfrm>
          <a:custGeom>
            <a:avLst/>
            <a:gdLst/>
            <a:ahLst/>
            <a:cxnLst/>
            <a:rect r="r" b="b" t="t" l="l"/>
            <a:pathLst>
              <a:path h="6171952" w="10380959">
                <a:moveTo>
                  <a:pt x="0" y="0"/>
                </a:moveTo>
                <a:lnTo>
                  <a:pt x="10380959" y="0"/>
                </a:lnTo>
                <a:lnTo>
                  <a:pt x="10380959" y="6171952"/>
                </a:lnTo>
                <a:lnTo>
                  <a:pt x="0" y="617195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700" y="1465900"/>
            <a:ext cx="11606042" cy="1168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63"/>
              </a:lnSpc>
              <a:spcBef>
                <a:spcPct val="0"/>
              </a:spcBef>
            </a:pPr>
            <a:r>
              <a:rPr lang="en-US" sz="6902" spc="220">
                <a:solidFill>
                  <a:srgbClr val="000000"/>
                </a:solidFill>
                <a:latin typeface="Pagkaki"/>
                <a:ea typeface="Pagkaki"/>
                <a:cs typeface="Pagkaki"/>
                <a:sym typeface="Pagkaki"/>
              </a:rPr>
              <a:t>AGE BY ETHNICTY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080160" y="3064847"/>
            <a:ext cx="4133146" cy="4871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64"/>
              </a:lnSpc>
            </a:pPr>
            <a:r>
              <a:rPr lang="en-US" b="true" sz="3546" spc="113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Average Age</a:t>
            </a:r>
          </a:p>
          <a:p>
            <a:pPr algn="ctr">
              <a:lnSpc>
                <a:spcPts val="4964"/>
              </a:lnSpc>
            </a:pPr>
          </a:p>
          <a:p>
            <a:pPr algn="l" marL="622961" indent="-311481" lvl="1">
              <a:lnSpc>
                <a:spcPts val="4039"/>
              </a:lnSpc>
              <a:buFont typeface="Arial"/>
              <a:buChar char="•"/>
            </a:pPr>
            <a:r>
              <a:rPr lang="en-US" sz="2885" spc="92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</a:t>
            </a:r>
            <a:r>
              <a:rPr lang="en-US" b="true" sz="2885" spc="92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Black/African American</a:t>
            </a:r>
          </a:p>
          <a:p>
            <a:pPr algn="l" marL="1245922" indent="-415307" lvl="2">
              <a:lnSpc>
                <a:spcPts val="4039"/>
              </a:lnSpc>
              <a:buFont typeface="Arial"/>
              <a:buChar char="⚬"/>
            </a:pPr>
            <a:r>
              <a:rPr lang="en-US" sz="2885" spc="92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36 yrs</a:t>
            </a:r>
          </a:p>
          <a:p>
            <a:pPr algn="l" marL="622961" indent="-311481" lvl="1">
              <a:lnSpc>
                <a:spcPts val="4039"/>
              </a:lnSpc>
              <a:buFont typeface="Arial"/>
              <a:buChar char="•"/>
            </a:pPr>
            <a:r>
              <a:rPr lang="en-US" sz="2885" spc="92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</a:t>
            </a:r>
            <a:r>
              <a:rPr lang="en-US" b="true" sz="2885" spc="92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Hispanic/Latino</a:t>
            </a:r>
          </a:p>
          <a:p>
            <a:pPr algn="l" marL="1245922" indent="-415307" lvl="2">
              <a:lnSpc>
                <a:spcPts val="4039"/>
              </a:lnSpc>
              <a:buFont typeface="Arial"/>
              <a:buChar char="⚬"/>
            </a:pPr>
            <a:r>
              <a:rPr lang="en-US" sz="2885" spc="92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34 yrs</a:t>
            </a:r>
          </a:p>
          <a:p>
            <a:pPr algn="l" marL="622961" indent="-311481" lvl="1">
              <a:lnSpc>
                <a:spcPts val="4039"/>
              </a:lnSpc>
              <a:buFont typeface="Arial"/>
              <a:buChar char="•"/>
            </a:pPr>
            <a:r>
              <a:rPr lang="en-US" sz="2885" spc="92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 </a:t>
            </a:r>
            <a:r>
              <a:rPr lang="en-US" b="true" sz="2885" spc="92">
                <a:solidFill>
                  <a:srgbClr val="000000"/>
                </a:solidFill>
                <a:latin typeface="AC Diary Girl Bold"/>
                <a:ea typeface="AC Diary Girl Bold"/>
                <a:cs typeface="AC Diary Girl Bold"/>
                <a:sym typeface="AC Diary Girl Bold"/>
              </a:rPr>
              <a:t>White/Caucasian</a:t>
            </a:r>
          </a:p>
          <a:p>
            <a:pPr algn="l" marL="1245922" indent="-415307" lvl="2">
              <a:lnSpc>
                <a:spcPts val="4039"/>
              </a:lnSpc>
              <a:spcBef>
                <a:spcPct val="0"/>
              </a:spcBef>
              <a:buFont typeface="Arial"/>
              <a:buChar char="⚬"/>
            </a:pPr>
            <a:r>
              <a:rPr lang="en-US" sz="2885" spc="92">
                <a:solidFill>
                  <a:srgbClr val="000000"/>
                </a:solidFill>
                <a:latin typeface="AC Diary Girl"/>
                <a:ea typeface="AC Diary Girl"/>
                <a:cs typeface="AC Diary Girl"/>
                <a:sym typeface="AC Diary Girl"/>
              </a:rPr>
              <a:t>39 yrs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DAGiUflQOxs</dc:identifier>
  <dcterms:modified xsi:type="dcterms:W3CDTF">2011-08-01T06:04:30Z</dcterms:modified>
  <cp:revision>1</cp:revision>
  <dc:title>LA Arrest Dataset</dc:title>
</cp:coreProperties>
</file>

<file path=docProps/thumbnail.jpeg>
</file>